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21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06" r:id="rId13"/>
    <p:sldMasterId id="2147483818" r:id="rId14"/>
    <p:sldMasterId id="2147483830" r:id="rId15"/>
    <p:sldMasterId id="2147483842" r:id="rId16"/>
    <p:sldMasterId id="2147483854" r:id="rId17"/>
    <p:sldMasterId id="2147483866" r:id="rId18"/>
    <p:sldMasterId id="2147483878" r:id="rId19"/>
    <p:sldMasterId id="2147483891" r:id="rId20"/>
  </p:sldMasterIdLst>
  <p:notesMasterIdLst>
    <p:notesMasterId r:id="rId82"/>
  </p:notesMasterIdLst>
  <p:sldIdLst>
    <p:sldId id="279" r:id="rId21"/>
    <p:sldId id="257" r:id="rId22"/>
    <p:sldId id="345" r:id="rId23"/>
    <p:sldId id="346" r:id="rId24"/>
    <p:sldId id="347" r:id="rId25"/>
    <p:sldId id="348" r:id="rId26"/>
    <p:sldId id="344" r:id="rId27"/>
    <p:sldId id="375" r:id="rId28"/>
    <p:sldId id="376" r:id="rId29"/>
    <p:sldId id="377" r:id="rId30"/>
    <p:sldId id="378" r:id="rId31"/>
    <p:sldId id="379" r:id="rId32"/>
    <p:sldId id="380" r:id="rId33"/>
    <p:sldId id="349" r:id="rId34"/>
    <p:sldId id="350" r:id="rId35"/>
    <p:sldId id="351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262" r:id="rId45"/>
    <p:sldId id="263" r:id="rId46"/>
    <p:sldId id="264" r:id="rId47"/>
    <p:sldId id="282" r:id="rId48"/>
    <p:sldId id="265" r:id="rId49"/>
    <p:sldId id="267" r:id="rId50"/>
    <p:sldId id="269" r:id="rId51"/>
    <p:sldId id="283" r:id="rId52"/>
    <p:sldId id="270" r:id="rId53"/>
    <p:sldId id="370" r:id="rId54"/>
    <p:sldId id="371" r:id="rId55"/>
    <p:sldId id="372" r:id="rId56"/>
    <p:sldId id="365" r:id="rId57"/>
    <p:sldId id="366" r:id="rId58"/>
    <p:sldId id="367" r:id="rId59"/>
    <p:sldId id="272" r:id="rId60"/>
    <p:sldId id="361" r:id="rId61"/>
    <p:sldId id="362" r:id="rId62"/>
    <p:sldId id="276" r:id="rId63"/>
    <p:sldId id="363" r:id="rId64"/>
    <p:sldId id="286" r:id="rId65"/>
    <p:sldId id="343" r:id="rId66"/>
    <p:sldId id="288" r:id="rId67"/>
    <p:sldId id="290" r:id="rId68"/>
    <p:sldId id="291" r:id="rId69"/>
    <p:sldId id="294" r:id="rId70"/>
    <p:sldId id="374" r:id="rId71"/>
    <p:sldId id="307" r:id="rId72"/>
    <p:sldId id="330" r:id="rId73"/>
    <p:sldId id="331" r:id="rId74"/>
    <p:sldId id="332" r:id="rId75"/>
    <p:sldId id="333" r:id="rId76"/>
    <p:sldId id="334" r:id="rId77"/>
    <p:sldId id="277" r:id="rId78"/>
    <p:sldId id="278" r:id="rId79"/>
    <p:sldId id="339" r:id="rId80"/>
    <p:sldId id="289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9582FF-7DA9-4753-A2C6-EFC1C4153F09}" type="doc">
      <dgm:prSet loTypeId="urn:microsoft.com/office/officeart/2005/8/layout/chevron2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4E6A8E8-3122-41A6-AFD5-BC4255155A8F}">
      <dgm:prSet phldrT="[Текст]" custT="1"/>
      <dgm:spPr/>
      <dgm:t>
        <a:bodyPr/>
        <a:lstStyle/>
        <a:p>
          <a:r>
            <a:rPr lang="ru-RU" sz="2200" b="1" i="1" dirty="0"/>
            <a:t>Антонов В.Ф. </a:t>
          </a:r>
          <a:r>
            <a:rPr lang="ru-RU" sz="2200" dirty="0"/>
            <a:t>Лекции для студентов медицинских вузов 3-е изд., </a:t>
          </a:r>
          <a:r>
            <a:rPr lang="ru-RU" sz="2200" dirty="0" err="1"/>
            <a:t>перераб</a:t>
          </a:r>
          <a:r>
            <a:rPr lang="ru-RU" sz="2200" dirty="0"/>
            <a:t>. и доп. – М.: </a:t>
          </a:r>
          <a:r>
            <a:rPr lang="ru-RU" sz="2200" dirty="0" err="1"/>
            <a:t>Гэотар</a:t>
          </a:r>
          <a:r>
            <a:rPr lang="ru-RU" sz="2200" dirty="0"/>
            <a:t>-Медиа, 2009. – 197 с.</a:t>
          </a:r>
        </a:p>
      </dgm:t>
    </dgm:pt>
    <dgm:pt modelId="{DDFBC782-9BEF-497D-8E5C-9A18E3F3E6FB}" type="parTrans" cxnId="{B32BC0B5-4149-453D-A7AC-716CBFEEB865}">
      <dgm:prSet/>
      <dgm:spPr/>
      <dgm:t>
        <a:bodyPr/>
        <a:lstStyle/>
        <a:p>
          <a:endParaRPr lang="ru-RU" sz="2200"/>
        </a:p>
      </dgm:t>
    </dgm:pt>
    <dgm:pt modelId="{4B5C23CE-1CB5-4556-AB31-DD3B1EEF559F}" type="sibTrans" cxnId="{B32BC0B5-4149-453D-A7AC-716CBFEEB865}">
      <dgm:prSet/>
      <dgm:spPr/>
      <dgm:t>
        <a:bodyPr/>
        <a:lstStyle/>
        <a:p>
          <a:endParaRPr lang="ru-RU" sz="2200"/>
        </a:p>
      </dgm:t>
    </dgm:pt>
    <dgm:pt modelId="{8496863A-0F7A-434C-9E6D-C93B81985CCF}">
      <dgm:prSet custT="1"/>
      <dgm:spPr/>
      <dgm:t>
        <a:bodyPr/>
        <a:lstStyle/>
        <a:p>
          <a:pPr algn="l"/>
          <a:r>
            <a:rPr lang="ru-RU" sz="2200" b="1" i="1" dirty="0"/>
            <a:t>Федорова В.Н., Фаустов Е.В. </a:t>
          </a:r>
          <a:r>
            <a:rPr lang="ru-RU" sz="2200" dirty="0"/>
            <a:t>Медицинская и </a:t>
          </a:r>
          <a:r>
            <a:rPr lang="ru-RU" sz="2200" dirty="0" err="1"/>
            <a:t>биологичес</a:t>
          </a:r>
          <a:r>
            <a:rPr lang="ru-RU" sz="2200" dirty="0"/>
            <a:t>-кая физика. Курс лекций с задачами + CD – М.: </a:t>
          </a:r>
          <a:r>
            <a:rPr lang="ru-RU" sz="2200" dirty="0" err="1"/>
            <a:t>Гэотар</a:t>
          </a:r>
          <a:r>
            <a:rPr lang="ru-RU" sz="2200" dirty="0"/>
            <a:t>-Медиа, 2010.  – 592 с.</a:t>
          </a:r>
        </a:p>
      </dgm:t>
    </dgm:pt>
    <dgm:pt modelId="{2B1DD566-8CF4-4380-8168-C04F0EC627B6}" type="parTrans" cxnId="{3FBB08B7-BA8A-40F5-9D4F-000A7C33140C}">
      <dgm:prSet/>
      <dgm:spPr/>
      <dgm:t>
        <a:bodyPr/>
        <a:lstStyle/>
        <a:p>
          <a:endParaRPr lang="ru-RU" sz="2200"/>
        </a:p>
      </dgm:t>
    </dgm:pt>
    <dgm:pt modelId="{90E1D2CE-27A6-4F73-B57A-F3E562E6DFB2}" type="sibTrans" cxnId="{3FBB08B7-BA8A-40F5-9D4F-000A7C33140C}">
      <dgm:prSet/>
      <dgm:spPr/>
      <dgm:t>
        <a:bodyPr/>
        <a:lstStyle/>
        <a:p>
          <a:endParaRPr lang="ru-RU" sz="2200"/>
        </a:p>
      </dgm:t>
    </dgm:pt>
    <dgm:pt modelId="{35558587-424E-471F-BC0E-EA6CADF912DD}">
      <dgm:prSet custT="1"/>
      <dgm:spPr/>
      <dgm:t>
        <a:bodyPr/>
        <a:lstStyle/>
        <a:p>
          <a:pPr algn="just"/>
          <a:r>
            <a:rPr lang="ru-RU" sz="2200" b="1" i="1" dirty="0"/>
            <a:t>Самойлов В.О. </a:t>
          </a:r>
          <a:r>
            <a:rPr lang="ru-RU" sz="2200" dirty="0"/>
            <a:t>Медицинская биофизика. Учебник для вузов. – М.: </a:t>
          </a:r>
          <a:r>
            <a:rPr lang="ru-RU" sz="2200" dirty="0" err="1"/>
            <a:t>Спец.лит</a:t>
          </a:r>
          <a:r>
            <a:rPr lang="ru-RU" sz="2200" dirty="0"/>
            <a:t>., 2007.  – 560 с.</a:t>
          </a:r>
        </a:p>
      </dgm:t>
    </dgm:pt>
    <dgm:pt modelId="{B31ECD07-C827-43BC-AB00-5535F0E2C398}" type="parTrans" cxnId="{720A85AD-D17E-4AA5-A4EB-34E754D9A8AA}">
      <dgm:prSet/>
      <dgm:spPr/>
      <dgm:t>
        <a:bodyPr/>
        <a:lstStyle/>
        <a:p>
          <a:endParaRPr lang="ru-RU" sz="2200"/>
        </a:p>
      </dgm:t>
    </dgm:pt>
    <dgm:pt modelId="{C9F296F0-A45E-4456-8393-5AE09595DEB2}" type="sibTrans" cxnId="{720A85AD-D17E-4AA5-A4EB-34E754D9A8AA}">
      <dgm:prSet/>
      <dgm:spPr/>
      <dgm:t>
        <a:bodyPr/>
        <a:lstStyle/>
        <a:p>
          <a:endParaRPr lang="ru-RU" sz="2200"/>
        </a:p>
      </dgm:t>
    </dgm:pt>
    <dgm:pt modelId="{B35F3737-B2B4-423B-9797-B0EEA8F229AB}">
      <dgm:prSet custT="1"/>
      <dgm:spPr/>
      <dgm:t>
        <a:bodyPr/>
        <a:lstStyle/>
        <a:p>
          <a:r>
            <a:rPr lang="ru-RU" sz="2200" b="1" i="1" dirty="0"/>
            <a:t>Ремизов А.Н. и др. </a:t>
          </a:r>
          <a:r>
            <a:rPr lang="ru-RU" sz="2200" dirty="0"/>
            <a:t> Медицинская и биологическая физика. – М.: Дрофа, 2011. – 558 с.</a:t>
          </a:r>
        </a:p>
      </dgm:t>
    </dgm:pt>
    <dgm:pt modelId="{398D52A9-69B2-4B51-BC61-D2B93C4B104D}" type="parTrans" cxnId="{F7379AEA-3E50-496E-B29C-B38F459780F1}">
      <dgm:prSet/>
      <dgm:spPr/>
      <dgm:t>
        <a:bodyPr/>
        <a:lstStyle/>
        <a:p>
          <a:endParaRPr lang="ru-RU" sz="2200"/>
        </a:p>
      </dgm:t>
    </dgm:pt>
    <dgm:pt modelId="{6E06A660-A868-4B4E-8A2A-4F14666F65AA}" type="sibTrans" cxnId="{F7379AEA-3E50-496E-B29C-B38F459780F1}">
      <dgm:prSet/>
      <dgm:spPr/>
      <dgm:t>
        <a:bodyPr/>
        <a:lstStyle/>
        <a:p>
          <a:endParaRPr lang="ru-RU" sz="2200"/>
        </a:p>
      </dgm:t>
    </dgm:pt>
    <dgm:pt modelId="{E19A9446-A708-4A35-AD57-D16BD7727F0C}">
      <dgm:prSet custT="1"/>
      <dgm:spPr/>
      <dgm:t>
        <a:bodyPr/>
        <a:lstStyle/>
        <a:p>
          <a:endParaRPr lang="ru-RU" sz="2200" dirty="0"/>
        </a:p>
      </dgm:t>
    </dgm:pt>
    <dgm:pt modelId="{0C6EA2AA-3056-4CBA-BD69-949333121890}" type="parTrans" cxnId="{430807C4-BCFB-4DB8-AA81-AFBF4B5E9A8B}">
      <dgm:prSet/>
      <dgm:spPr/>
      <dgm:t>
        <a:bodyPr/>
        <a:lstStyle/>
        <a:p>
          <a:endParaRPr lang="ru-RU" sz="2200"/>
        </a:p>
      </dgm:t>
    </dgm:pt>
    <dgm:pt modelId="{4BB19258-1EE0-49BD-8B7A-8C07D623FAC0}" type="sibTrans" cxnId="{430807C4-BCFB-4DB8-AA81-AFBF4B5E9A8B}">
      <dgm:prSet/>
      <dgm:spPr/>
      <dgm:t>
        <a:bodyPr/>
        <a:lstStyle/>
        <a:p>
          <a:endParaRPr lang="ru-RU" sz="2200"/>
        </a:p>
      </dgm:t>
    </dgm:pt>
    <dgm:pt modelId="{94A8436E-A6D6-42F6-A1C9-080770278EA5}">
      <dgm:prSet custT="1"/>
      <dgm:spPr/>
      <dgm:t>
        <a:bodyPr/>
        <a:lstStyle/>
        <a:p>
          <a:endParaRPr lang="ru-RU" sz="2200" dirty="0"/>
        </a:p>
      </dgm:t>
    </dgm:pt>
    <dgm:pt modelId="{FD0746BB-DF78-4B3C-B9A8-ADFD4A963754}" type="parTrans" cxnId="{7A5228AF-9644-4629-A5F7-5A1F2893F656}">
      <dgm:prSet/>
      <dgm:spPr/>
      <dgm:t>
        <a:bodyPr/>
        <a:lstStyle/>
        <a:p>
          <a:endParaRPr lang="ru-RU" sz="2200"/>
        </a:p>
      </dgm:t>
    </dgm:pt>
    <dgm:pt modelId="{3A8F121E-961A-4B93-A900-6EFD452A13F3}" type="sibTrans" cxnId="{7A5228AF-9644-4629-A5F7-5A1F2893F656}">
      <dgm:prSet/>
      <dgm:spPr/>
      <dgm:t>
        <a:bodyPr/>
        <a:lstStyle/>
        <a:p>
          <a:endParaRPr lang="ru-RU" sz="2200"/>
        </a:p>
      </dgm:t>
    </dgm:pt>
    <dgm:pt modelId="{00E4CC8A-9038-4E40-AA4B-21EFD14785CA}">
      <dgm:prSet custT="1"/>
      <dgm:spPr/>
      <dgm:t>
        <a:bodyPr/>
        <a:lstStyle/>
        <a:p>
          <a:endParaRPr lang="ru-RU" sz="2200" dirty="0"/>
        </a:p>
      </dgm:t>
    </dgm:pt>
    <dgm:pt modelId="{65DC5002-8862-4057-83D8-3B1F10655AD0}" type="parTrans" cxnId="{BFC2B06D-BF79-45A9-BB60-0B2BB5C5F411}">
      <dgm:prSet/>
      <dgm:spPr/>
      <dgm:t>
        <a:bodyPr/>
        <a:lstStyle/>
        <a:p>
          <a:endParaRPr lang="ru-RU" sz="2200"/>
        </a:p>
      </dgm:t>
    </dgm:pt>
    <dgm:pt modelId="{D73F38E1-237B-45C3-8B6C-223FDCBE25C1}" type="sibTrans" cxnId="{BFC2B06D-BF79-45A9-BB60-0B2BB5C5F411}">
      <dgm:prSet/>
      <dgm:spPr/>
      <dgm:t>
        <a:bodyPr/>
        <a:lstStyle/>
        <a:p>
          <a:endParaRPr lang="ru-RU" sz="2200"/>
        </a:p>
      </dgm:t>
    </dgm:pt>
    <dgm:pt modelId="{AF041EF6-E160-44ED-B773-E49047BE6F6E}">
      <dgm:prSet phldrT="[Текст]" custT="1"/>
      <dgm:spPr/>
      <dgm:t>
        <a:bodyPr/>
        <a:lstStyle/>
        <a:p>
          <a:endParaRPr lang="ru-RU" sz="2200" dirty="0"/>
        </a:p>
      </dgm:t>
    </dgm:pt>
    <dgm:pt modelId="{AA89DDF4-F29D-4FAD-9D69-5AA4C0028D7E}" type="parTrans" cxnId="{D8CD15F5-C46A-4CFB-A644-0C73DA5890A3}">
      <dgm:prSet/>
      <dgm:spPr/>
      <dgm:t>
        <a:bodyPr/>
        <a:lstStyle/>
        <a:p>
          <a:endParaRPr lang="ru-RU" sz="2200"/>
        </a:p>
      </dgm:t>
    </dgm:pt>
    <dgm:pt modelId="{CAD309E8-E4E8-4129-B687-51D8319D3737}" type="sibTrans" cxnId="{D8CD15F5-C46A-4CFB-A644-0C73DA5890A3}">
      <dgm:prSet/>
      <dgm:spPr/>
      <dgm:t>
        <a:bodyPr/>
        <a:lstStyle/>
        <a:p>
          <a:endParaRPr lang="ru-RU" sz="2200"/>
        </a:p>
      </dgm:t>
    </dgm:pt>
    <dgm:pt modelId="{1947E547-7771-4387-8BD4-11E9507B4155}" type="pres">
      <dgm:prSet presAssocID="{C29582FF-7DA9-4753-A2C6-EFC1C4153F0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B638A0-A846-4C63-BA68-2FFC21288D3C}" type="pres">
      <dgm:prSet presAssocID="{AF041EF6-E160-44ED-B773-E49047BE6F6E}" presName="composite" presStyleCnt="0"/>
      <dgm:spPr/>
    </dgm:pt>
    <dgm:pt modelId="{AAFA9023-7DC2-4CC4-9128-CBE3FD754BBA}" type="pres">
      <dgm:prSet presAssocID="{AF041EF6-E160-44ED-B773-E49047BE6F6E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E5DFA-FCEA-4BAE-8ED2-DDF37A33C832}" type="pres">
      <dgm:prSet presAssocID="{AF041EF6-E160-44ED-B773-E49047BE6F6E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176E9-4DEE-4CE1-934A-1A3CA643676B}" type="pres">
      <dgm:prSet presAssocID="{CAD309E8-E4E8-4129-B687-51D8319D3737}" presName="sp" presStyleCnt="0"/>
      <dgm:spPr/>
    </dgm:pt>
    <dgm:pt modelId="{593FEBC3-C908-4704-8E2B-D20F26FDB772}" type="pres">
      <dgm:prSet presAssocID="{E19A9446-A708-4A35-AD57-D16BD7727F0C}" presName="composite" presStyleCnt="0"/>
      <dgm:spPr/>
    </dgm:pt>
    <dgm:pt modelId="{FA6EE7D6-7566-435F-9345-A6D50B9D2720}" type="pres">
      <dgm:prSet presAssocID="{E19A9446-A708-4A35-AD57-D16BD7727F0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50166-FDDD-48E9-BAD7-A99F436B40F8}" type="pres">
      <dgm:prSet presAssocID="{E19A9446-A708-4A35-AD57-D16BD7727F0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9511F-D4D3-4054-83AE-8CF0F69A76B6}" type="pres">
      <dgm:prSet presAssocID="{4BB19258-1EE0-49BD-8B7A-8C07D623FAC0}" presName="sp" presStyleCnt="0"/>
      <dgm:spPr/>
    </dgm:pt>
    <dgm:pt modelId="{DA45614C-6D93-4512-B393-876550C131C8}" type="pres">
      <dgm:prSet presAssocID="{94A8436E-A6D6-42F6-A1C9-080770278EA5}" presName="composite" presStyleCnt="0"/>
      <dgm:spPr/>
    </dgm:pt>
    <dgm:pt modelId="{C117710C-68AA-47F3-B375-F2553663EF5D}" type="pres">
      <dgm:prSet presAssocID="{94A8436E-A6D6-42F6-A1C9-080770278EA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6397E-E29B-49BC-91F0-2AD0AF9EBD09}" type="pres">
      <dgm:prSet presAssocID="{94A8436E-A6D6-42F6-A1C9-080770278EA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DAABF-2B4A-4F7B-B2AE-854CD6CD6B48}" type="pres">
      <dgm:prSet presAssocID="{3A8F121E-961A-4B93-A900-6EFD452A13F3}" presName="sp" presStyleCnt="0"/>
      <dgm:spPr/>
    </dgm:pt>
    <dgm:pt modelId="{CE1E103C-FA4E-493F-89FA-8639B3C030D1}" type="pres">
      <dgm:prSet presAssocID="{00E4CC8A-9038-4E40-AA4B-21EFD14785CA}" presName="composite" presStyleCnt="0"/>
      <dgm:spPr/>
    </dgm:pt>
    <dgm:pt modelId="{AB023D85-5208-4615-8235-34840F630624}" type="pres">
      <dgm:prSet presAssocID="{00E4CC8A-9038-4E40-AA4B-21EFD14785C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B4FEF-93EA-4D4C-AEA9-912D9C4B534F}" type="pres">
      <dgm:prSet presAssocID="{00E4CC8A-9038-4E40-AA4B-21EFD14785C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6BC198-0B59-4BB4-B90A-6F8215105E92}" type="presOf" srcId="{94A8436E-A6D6-42F6-A1C9-080770278EA5}" destId="{C117710C-68AA-47F3-B375-F2553663EF5D}" srcOrd="0" destOrd="0" presId="urn:microsoft.com/office/officeart/2005/8/layout/chevron2"/>
    <dgm:cxn modelId="{EDEF51C8-668A-4110-AF32-3FDCFE074CC9}" type="presOf" srcId="{35558587-424E-471F-BC0E-EA6CADF912DD}" destId="{8FB6397E-E29B-49BC-91F0-2AD0AF9EBD09}" srcOrd="0" destOrd="0" presId="urn:microsoft.com/office/officeart/2005/8/layout/chevron2"/>
    <dgm:cxn modelId="{C8B089BA-50D5-4D3D-B86C-6C81AF20AE18}" type="presOf" srcId="{A4E6A8E8-3122-41A6-AFD5-BC4255155A8F}" destId="{2DDE5DFA-FCEA-4BAE-8ED2-DDF37A33C832}" srcOrd="0" destOrd="0" presId="urn:microsoft.com/office/officeart/2005/8/layout/chevron2"/>
    <dgm:cxn modelId="{7A5228AF-9644-4629-A5F7-5A1F2893F656}" srcId="{C29582FF-7DA9-4753-A2C6-EFC1C4153F09}" destId="{94A8436E-A6D6-42F6-A1C9-080770278EA5}" srcOrd="2" destOrd="0" parTransId="{FD0746BB-DF78-4B3C-B9A8-ADFD4A963754}" sibTransId="{3A8F121E-961A-4B93-A900-6EFD452A13F3}"/>
    <dgm:cxn modelId="{68D6067F-17CE-4D02-9440-B05826CBDBF4}" type="presOf" srcId="{00E4CC8A-9038-4E40-AA4B-21EFD14785CA}" destId="{AB023D85-5208-4615-8235-34840F630624}" srcOrd="0" destOrd="0" presId="urn:microsoft.com/office/officeart/2005/8/layout/chevron2"/>
    <dgm:cxn modelId="{09103A5F-2379-4E80-9C5E-9E561EA739E6}" type="presOf" srcId="{B35F3737-B2B4-423B-9797-B0EEA8F229AB}" destId="{756B4FEF-93EA-4D4C-AEA9-912D9C4B534F}" srcOrd="0" destOrd="0" presId="urn:microsoft.com/office/officeart/2005/8/layout/chevron2"/>
    <dgm:cxn modelId="{516ED634-E950-4313-953A-5D1143D5CDD6}" type="presOf" srcId="{8496863A-0F7A-434C-9E6D-C93B81985CCF}" destId="{4C050166-FDDD-48E9-BAD7-A99F436B40F8}" srcOrd="0" destOrd="0" presId="urn:microsoft.com/office/officeart/2005/8/layout/chevron2"/>
    <dgm:cxn modelId="{F7379AEA-3E50-496E-B29C-B38F459780F1}" srcId="{00E4CC8A-9038-4E40-AA4B-21EFD14785CA}" destId="{B35F3737-B2B4-423B-9797-B0EEA8F229AB}" srcOrd="0" destOrd="0" parTransId="{398D52A9-69B2-4B51-BC61-D2B93C4B104D}" sibTransId="{6E06A660-A868-4B4E-8A2A-4F14666F65AA}"/>
    <dgm:cxn modelId="{751C790A-4314-4109-871C-E82CDBAA23AE}" type="presOf" srcId="{C29582FF-7DA9-4753-A2C6-EFC1C4153F09}" destId="{1947E547-7771-4387-8BD4-11E9507B4155}" srcOrd="0" destOrd="0" presId="urn:microsoft.com/office/officeart/2005/8/layout/chevron2"/>
    <dgm:cxn modelId="{735C329C-A362-4CAE-B048-19FBD32FEEC2}" type="presOf" srcId="{AF041EF6-E160-44ED-B773-E49047BE6F6E}" destId="{AAFA9023-7DC2-4CC4-9128-CBE3FD754BBA}" srcOrd="0" destOrd="0" presId="urn:microsoft.com/office/officeart/2005/8/layout/chevron2"/>
    <dgm:cxn modelId="{B47A4728-2F3E-416E-A9E7-F8CB004CD492}" type="presOf" srcId="{E19A9446-A708-4A35-AD57-D16BD7727F0C}" destId="{FA6EE7D6-7566-435F-9345-A6D50B9D2720}" srcOrd="0" destOrd="0" presId="urn:microsoft.com/office/officeart/2005/8/layout/chevron2"/>
    <dgm:cxn modelId="{430807C4-BCFB-4DB8-AA81-AFBF4B5E9A8B}" srcId="{C29582FF-7DA9-4753-A2C6-EFC1C4153F09}" destId="{E19A9446-A708-4A35-AD57-D16BD7727F0C}" srcOrd="1" destOrd="0" parTransId="{0C6EA2AA-3056-4CBA-BD69-949333121890}" sibTransId="{4BB19258-1EE0-49BD-8B7A-8C07D623FAC0}"/>
    <dgm:cxn modelId="{720A85AD-D17E-4AA5-A4EB-34E754D9A8AA}" srcId="{94A8436E-A6D6-42F6-A1C9-080770278EA5}" destId="{35558587-424E-471F-BC0E-EA6CADF912DD}" srcOrd="0" destOrd="0" parTransId="{B31ECD07-C827-43BC-AB00-5535F0E2C398}" sibTransId="{C9F296F0-A45E-4456-8393-5AE09595DEB2}"/>
    <dgm:cxn modelId="{3FBB08B7-BA8A-40F5-9D4F-000A7C33140C}" srcId="{E19A9446-A708-4A35-AD57-D16BD7727F0C}" destId="{8496863A-0F7A-434C-9E6D-C93B81985CCF}" srcOrd="0" destOrd="0" parTransId="{2B1DD566-8CF4-4380-8168-C04F0EC627B6}" sibTransId="{90E1D2CE-27A6-4F73-B57A-F3E562E6DFB2}"/>
    <dgm:cxn modelId="{D8CD15F5-C46A-4CFB-A644-0C73DA5890A3}" srcId="{C29582FF-7DA9-4753-A2C6-EFC1C4153F09}" destId="{AF041EF6-E160-44ED-B773-E49047BE6F6E}" srcOrd="0" destOrd="0" parTransId="{AA89DDF4-F29D-4FAD-9D69-5AA4C0028D7E}" sibTransId="{CAD309E8-E4E8-4129-B687-51D8319D3737}"/>
    <dgm:cxn modelId="{BFC2B06D-BF79-45A9-BB60-0B2BB5C5F411}" srcId="{C29582FF-7DA9-4753-A2C6-EFC1C4153F09}" destId="{00E4CC8A-9038-4E40-AA4B-21EFD14785CA}" srcOrd="3" destOrd="0" parTransId="{65DC5002-8862-4057-83D8-3B1F10655AD0}" sibTransId="{D73F38E1-237B-45C3-8B6C-223FDCBE25C1}"/>
    <dgm:cxn modelId="{B32BC0B5-4149-453D-A7AC-716CBFEEB865}" srcId="{AF041EF6-E160-44ED-B773-E49047BE6F6E}" destId="{A4E6A8E8-3122-41A6-AFD5-BC4255155A8F}" srcOrd="0" destOrd="0" parTransId="{DDFBC782-9BEF-497D-8E5C-9A18E3F3E6FB}" sibTransId="{4B5C23CE-1CB5-4556-AB31-DD3B1EEF559F}"/>
    <dgm:cxn modelId="{2A39955B-0477-4D30-B9A7-7962D48AC1F5}" type="presParOf" srcId="{1947E547-7771-4387-8BD4-11E9507B4155}" destId="{A7B638A0-A846-4C63-BA68-2FFC21288D3C}" srcOrd="0" destOrd="0" presId="urn:microsoft.com/office/officeart/2005/8/layout/chevron2"/>
    <dgm:cxn modelId="{0B8A699D-8BFC-495B-B573-4A3ED6A07301}" type="presParOf" srcId="{A7B638A0-A846-4C63-BA68-2FFC21288D3C}" destId="{AAFA9023-7DC2-4CC4-9128-CBE3FD754BBA}" srcOrd="0" destOrd="0" presId="urn:microsoft.com/office/officeart/2005/8/layout/chevron2"/>
    <dgm:cxn modelId="{FAFE55C7-A432-4F40-9B3B-08A7D20C9652}" type="presParOf" srcId="{A7B638A0-A846-4C63-BA68-2FFC21288D3C}" destId="{2DDE5DFA-FCEA-4BAE-8ED2-DDF37A33C832}" srcOrd="1" destOrd="0" presId="urn:microsoft.com/office/officeart/2005/8/layout/chevron2"/>
    <dgm:cxn modelId="{82203054-8224-4F15-9A37-6007F1F142E7}" type="presParOf" srcId="{1947E547-7771-4387-8BD4-11E9507B4155}" destId="{F1E176E9-4DEE-4CE1-934A-1A3CA643676B}" srcOrd="1" destOrd="0" presId="urn:microsoft.com/office/officeart/2005/8/layout/chevron2"/>
    <dgm:cxn modelId="{624B5661-CE59-461F-A24E-74DE7151E01A}" type="presParOf" srcId="{1947E547-7771-4387-8BD4-11E9507B4155}" destId="{593FEBC3-C908-4704-8E2B-D20F26FDB772}" srcOrd="2" destOrd="0" presId="urn:microsoft.com/office/officeart/2005/8/layout/chevron2"/>
    <dgm:cxn modelId="{DEA85360-8C41-439B-943A-517A916C4860}" type="presParOf" srcId="{593FEBC3-C908-4704-8E2B-D20F26FDB772}" destId="{FA6EE7D6-7566-435F-9345-A6D50B9D2720}" srcOrd="0" destOrd="0" presId="urn:microsoft.com/office/officeart/2005/8/layout/chevron2"/>
    <dgm:cxn modelId="{7A540DAC-9342-48B8-9168-103ABF5E852E}" type="presParOf" srcId="{593FEBC3-C908-4704-8E2B-D20F26FDB772}" destId="{4C050166-FDDD-48E9-BAD7-A99F436B40F8}" srcOrd="1" destOrd="0" presId="urn:microsoft.com/office/officeart/2005/8/layout/chevron2"/>
    <dgm:cxn modelId="{2F3D277B-E4F0-4F0E-B962-9179E1BA7A5D}" type="presParOf" srcId="{1947E547-7771-4387-8BD4-11E9507B4155}" destId="{D3B9511F-D4D3-4054-83AE-8CF0F69A76B6}" srcOrd="3" destOrd="0" presId="urn:microsoft.com/office/officeart/2005/8/layout/chevron2"/>
    <dgm:cxn modelId="{336263A9-9F54-4B91-A052-9EB9E232CB93}" type="presParOf" srcId="{1947E547-7771-4387-8BD4-11E9507B4155}" destId="{DA45614C-6D93-4512-B393-876550C131C8}" srcOrd="4" destOrd="0" presId="urn:microsoft.com/office/officeart/2005/8/layout/chevron2"/>
    <dgm:cxn modelId="{A41C9923-A112-4502-8254-441A93DB5AA5}" type="presParOf" srcId="{DA45614C-6D93-4512-B393-876550C131C8}" destId="{C117710C-68AA-47F3-B375-F2553663EF5D}" srcOrd="0" destOrd="0" presId="urn:microsoft.com/office/officeart/2005/8/layout/chevron2"/>
    <dgm:cxn modelId="{0D0B9C67-E975-49D4-B355-2BC99520DEA2}" type="presParOf" srcId="{DA45614C-6D93-4512-B393-876550C131C8}" destId="{8FB6397E-E29B-49BC-91F0-2AD0AF9EBD09}" srcOrd="1" destOrd="0" presId="urn:microsoft.com/office/officeart/2005/8/layout/chevron2"/>
    <dgm:cxn modelId="{0874493C-CAE7-4A84-8C5B-E08D00EB049D}" type="presParOf" srcId="{1947E547-7771-4387-8BD4-11E9507B4155}" destId="{466DAABF-2B4A-4F7B-B2AE-854CD6CD6B48}" srcOrd="5" destOrd="0" presId="urn:microsoft.com/office/officeart/2005/8/layout/chevron2"/>
    <dgm:cxn modelId="{88496E40-D5DD-4105-B4E9-82BD222F5BEF}" type="presParOf" srcId="{1947E547-7771-4387-8BD4-11E9507B4155}" destId="{CE1E103C-FA4E-493F-89FA-8639B3C030D1}" srcOrd="6" destOrd="0" presId="urn:microsoft.com/office/officeart/2005/8/layout/chevron2"/>
    <dgm:cxn modelId="{7D9223F9-223A-4806-97D2-F90B711D0981}" type="presParOf" srcId="{CE1E103C-FA4E-493F-89FA-8639B3C030D1}" destId="{AB023D85-5208-4615-8235-34840F630624}" srcOrd="0" destOrd="0" presId="urn:microsoft.com/office/officeart/2005/8/layout/chevron2"/>
    <dgm:cxn modelId="{43137D1C-12AA-4648-982F-23BBFAA17C38}" type="presParOf" srcId="{CE1E103C-FA4E-493F-89FA-8639B3C030D1}" destId="{756B4FEF-93EA-4D4C-AEA9-912D9C4B534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A9023-7DC2-4CC4-9128-CBE3FD754BBA}">
      <dsp:nvSpPr>
        <dsp:cNvPr id="0" name=""/>
        <dsp:cNvSpPr/>
      </dsp:nvSpPr>
      <dsp:spPr>
        <a:xfrm rot="5400000">
          <a:off x="-211443" y="217403"/>
          <a:ext cx="1409625" cy="98673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2" y="499328"/>
        <a:ext cx="986737" cy="422888"/>
      </dsp:txXfrm>
    </dsp:sp>
    <dsp:sp modelId="{2DDE5DFA-FCEA-4BAE-8ED2-DDF37A33C832}">
      <dsp:nvSpPr>
        <dsp:cNvPr id="0" name=""/>
        <dsp:cNvSpPr/>
      </dsp:nvSpPr>
      <dsp:spPr>
        <a:xfrm rot="5400000">
          <a:off x="4391724" y="-3399027"/>
          <a:ext cx="916256" cy="77262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i="1" kern="1200" dirty="0"/>
            <a:t>Антонов В.Ф. </a:t>
          </a:r>
          <a:r>
            <a:rPr lang="ru-RU" sz="2200" kern="1200" dirty="0"/>
            <a:t>Лекции для студентов медицинских вузов 3-е изд., </a:t>
          </a:r>
          <a:r>
            <a:rPr lang="ru-RU" sz="2200" kern="1200" dirty="0" err="1"/>
            <a:t>перераб</a:t>
          </a:r>
          <a:r>
            <a:rPr lang="ru-RU" sz="2200" kern="1200" dirty="0"/>
            <a:t>. и доп. – М.: </a:t>
          </a:r>
          <a:r>
            <a:rPr lang="ru-RU" sz="2200" kern="1200" dirty="0" err="1"/>
            <a:t>Гэотар</a:t>
          </a:r>
          <a:r>
            <a:rPr lang="ru-RU" sz="2200" kern="1200" dirty="0"/>
            <a:t>-Медиа, 2009. – 197 с.</a:t>
          </a:r>
        </a:p>
      </dsp:txBody>
      <dsp:txXfrm rot="-5400000">
        <a:off x="986737" y="50688"/>
        <a:ext cx="7681502" cy="826800"/>
      </dsp:txXfrm>
    </dsp:sp>
    <dsp:sp modelId="{FA6EE7D6-7566-435F-9345-A6D50B9D2720}">
      <dsp:nvSpPr>
        <dsp:cNvPr id="0" name=""/>
        <dsp:cNvSpPr/>
      </dsp:nvSpPr>
      <dsp:spPr>
        <a:xfrm rot="5400000">
          <a:off x="-211443" y="1482264"/>
          <a:ext cx="1409625" cy="98673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2" y="1764189"/>
        <a:ext cx="986737" cy="422888"/>
      </dsp:txXfrm>
    </dsp:sp>
    <dsp:sp modelId="{4C050166-FDDD-48E9-BAD7-A99F436B40F8}">
      <dsp:nvSpPr>
        <dsp:cNvPr id="0" name=""/>
        <dsp:cNvSpPr/>
      </dsp:nvSpPr>
      <dsp:spPr>
        <a:xfrm rot="5400000">
          <a:off x="4391724" y="-2134166"/>
          <a:ext cx="916256" cy="77262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i="1" kern="1200" dirty="0"/>
            <a:t>Федорова В.Н., Фаустов Е.В. </a:t>
          </a:r>
          <a:r>
            <a:rPr lang="ru-RU" sz="2200" kern="1200" dirty="0"/>
            <a:t>Медицинская и </a:t>
          </a:r>
          <a:r>
            <a:rPr lang="ru-RU" sz="2200" kern="1200" dirty="0" err="1"/>
            <a:t>биологичес</a:t>
          </a:r>
          <a:r>
            <a:rPr lang="ru-RU" sz="2200" kern="1200" dirty="0"/>
            <a:t>-кая физика. Курс лекций с задачами + CD – М.: </a:t>
          </a:r>
          <a:r>
            <a:rPr lang="ru-RU" sz="2200" kern="1200" dirty="0" err="1"/>
            <a:t>Гэотар</a:t>
          </a:r>
          <a:r>
            <a:rPr lang="ru-RU" sz="2200" kern="1200" dirty="0"/>
            <a:t>-Медиа, 2010.  – 592 с.</a:t>
          </a:r>
        </a:p>
      </dsp:txBody>
      <dsp:txXfrm rot="-5400000">
        <a:off x="986737" y="1315549"/>
        <a:ext cx="7681502" cy="826800"/>
      </dsp:txXfrm>
    </dsp:sp>
    <dsp:sp modelId="{C117710C-68AA-47F3-B375-F2553663EF5D}">
      <dsp:nvSpPr>
        <dsp:cNvPr id="0" name=""/>
        <dsp:cNvSpPr/>
      </dsp:nvSpPr>
      <dsp:spPr>
        <a:xfrm rot="5400000">
          <a:off x="-211443" y="2747125"/>
          <a:ext cx="1409625" cy="98673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2" y="3029050"/>
        <a:ext cx="986737" cy="422888"/>
      </dsp:txXfrm>
    </dsp:sp>
    <dsp:sp modelId="{8FB6397E-E29B-49BC-91F0-2AD0AF9EBD09}">
      <dsp:nvSpPr>
        <dsp:cNvPr id="0" name=""/>
        <dsp:cNvSpPr/>
      </dsp:nvSpPr>
      <dsp:spPr>
        <a:xfrm rot="5400000">
          <a:off x="4391724" y="-869304"/>
          <a:ext cx="916256" cy="77262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i="1" kern="1200" dirty="0"/>
            <a:t>Самойлов В.О. </a:t>
          </a:r>
          <a:r>
            <a:rPr lang="ru-RU" sz="2200" kern="1200" dirty="0"/>
            <a:t>Медицинская биофизика. Учебник для вузов. – М.: </a:t>
          </a:r>
          <a:r>
            <a:rPr lang="ru-RU" sz="2200" kern="1200" dirty="0" err="1"/>
            <a:t>Спец.лит</a:t>
          </a:r>
          <a:r>
            <a:rPr lang="ru-RU" sz="2200" kern="1200" dirty="0"/>
            <a:t>., 2007.  – 560 с.</a:t>
          </a:r>
        </a:p>
      </dsp:txBody>
      <dsp:txXfrm rot="-5400000">
        <a:off x="986737" y="2580411"/>
        <a:ext cx="7681502" cy="826800"/>
      </dsp:txXfrm>
    </dsp:sp>
    <dsp:sp modelId="{AB023D85-5208-4615-8235-34840F630624}">
      <dsp:nvSpPr>
        <dsp:cNvPr id="0" name=""/>
        <dsp:cNvSpPr/>
      </dsp:nvSpPr>
      <dsp:spPr>
        <a:xfrm rot="5400000">
          <a:off x="-211443" y="4011987"/>
          <a:ext cx="1409625" cy="98673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2" y="4293912"/>
        <a:ext cx="986737" cy="422888"/>
      </dsp:txXfrm>
    </dsp:sp>
    <dsp:sp modelId="{756B4FEF-93EA-4D4C-AEA9-912D9C4B534F}">
      <dsp:nvSpPr>
        <dsp:cNvPr id="0" name=""/>
        <dsp:cNvSpPr/>
      </dsp:nvSpPr>
      <dsp:spPr>
        <a:xfrm rot="5400000">
          <a:off x="4391724" y="395556"/>
          <a:ext cx="916256" cy="77262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i="1" kern="1200" dirty="0"/>
            <a:t>Ремизов А.Н. и др. </a:t>
          </a:r>
          <a:r>
            <a:rPr lang="ru-RU" sz="2200" kern="1200" dirty="0"/>
            <a:t> Медицинская и биологическая физика. – М.: Дрофа, 2011. – 558 с.</a:t>
          </a:r>
        </a:p>
      </dsp:txBody>
      <dsp:txXfrm rot="-5400000">
        <a:off x="986737" y="3845271"/>
        <a:ext cx="7681502" cy="82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F0479-2F6C-4584-A27F-8DA2C94B4A4E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11500-A94B-4D68-8B67-F170305F9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72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B5DFC1-56EF-4DC7-A40C-A3A97E90BB2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53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284E1C-5963-4F70-B92C-939160EDC6F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14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5AF090-329A-4FBE-B90F-E0B24CA661F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0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EB5EEB-EB38-4552-A9B1-3445C95D3AB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6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67F34E-74DF-4F3C-899D-F05281C65E6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9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81B4FC-B9BD-4C26-95A9-DFA5C20C76A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5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066491-2AAE-492C-8503-A4B9E62193C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90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901881-E2EB-4CDE-BD9C-D31D9C6EFE6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46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7AE39C-3EEE-481D-8E5E-F932924E9C3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14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C130E5-B911-487A-B167-3F82D9983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74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E1B180-5337-4F5C-8DBD-C7175328D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5255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C3043F-DEAD-4309-836A-D64DA83F7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0487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A870B6-1786-4079-8E96-DE51537DA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004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3A1851-4991-40AD-8430-C7DB2C1876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8465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C6C31B-48DC-4FE0-8CE2-F1034CDCD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338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3F0112-0564-4450-B8F0-963C88BF7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5208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39124A-9DDD-4215-B873-F907ECEE1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0011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AA783D-43BF-4BDD-9512-5E0523230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050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60FD0B-C353-4AE7-B3A4-D081038C5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2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BB00EB-92AE-4F6C-8D78-FB17FE8513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335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E0568E-75BE-4290-8E80-AA27D35CB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655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B68675-B560-4EF0-B04F-288750233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86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38773A-C675-4C63-AE64-3B12B9A23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4828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1ECB5-C728-4652-9163-3D8168FF2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1216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10CC24-6965-4BF8-9000-9E3A9D08E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8116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07D7B2-D753-4C75-9339-0C790C5F5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7884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A2BA9D-DBDF-4EEB-BF1E-85BAAAA90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77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E73506-3003-4889-898E-A34E2A25D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0192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D301F0-E52D-4F8C-9F1D-AF4E3A4D2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8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466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342B24-2507-432D-87AA-1E6655CFB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518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D127D3-3ED5-472C-8558-49D6161B2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4434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86027-B9CB-47CA-B46B-EB358EE9E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4756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83DDD7-2C47-46AB-9EFC-47B24C85D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6415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FF98B3-C2FB-444B-AD58-AC23406CE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748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E26F57-6D5E-45E4-91D1-924EC94455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640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240954-BB7F-4AD2-BDE7-6EAF93DA8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385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E42F06-062C-4579-936E-2F8947DF6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283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7EE81B-3683-4929-A330-932F05458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894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5B6B4-BC6C-43D0-A033-802FD17A6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18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3009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57C91-95EC-417B-8D14-56666A128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183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F98CCA-384F-4E8F-AEE8-E26F3F31D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234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68E392-CE6C-4C51-9CC7-2F1FD4526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4115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8E3D07-FBFA-47CB-BA30-166FB3A25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1064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05A169-B553-4A55-AF29-8DD81886A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222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5D17BC-648D-4576-8D28-8D0E0C33A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9512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5D425E-7CD0-4721-AAEF-BD198F6B9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5865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D9C687-CA5F-41B2-B8FC-5EBA9D10F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47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C473A0-E0A2-49A3-8DD9-C4438994F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3921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58A5C-75BA-4523-9EB6-7E9C0AE67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11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266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154BD5-B6E4-4E38-97D3-F4EBB7559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977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30A686-5632-4619-ABA1-9C10E6EF6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198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C9029B-A76E-46A3-ACEF-B868B199A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751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B27B5C-58EA-44DC-B1D9-0C99AF7DB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80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F74EE3-954A-4E66-8297-61A53036B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170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71A5B7-BE1C-47EE-92F5-BBAFBC6C4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397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66BA79-F6E8-48DD-B20D-CF6598857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6134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832231-DF41-4D6E-AB6F-81BF48AF7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695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E95188-BE69-4433-9BE8-1C7072935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389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C9EB0A-7DB0-4066-AA38-D0BC1606B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7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8658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B87BF9-B32E-402B-B0B3-59FB1A4BD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75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C145C6-8B31-436A-A042-3BC1E0BC7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072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9E0606-3916-4914-BC8A-6293A0AFD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5331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4AAE35-7112-4609-8502-C9983B85D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993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F3C32A-0A8F-45F9-8958-9D04E7FE7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449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EC0CF-DCCF-4EBA-B62D-C53194A5B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198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BA8E8E-0397-4C49-B49C-691E3B68A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134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357E4-929B-439B-95D5-F6361E07B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088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D84E90-E92A-411A-A13B-FE4BB17FE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760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F5F97-8709-4811-A0AC-5366ADE84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71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631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628D1F-1AFC-4AC4-B72A-5F0CEAD72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695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478AEB-CC5B-4A7D-8D44-CBFF6C889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480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AE08C7-3F1A-42EB-BC19-CF4D98167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30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194183-E704-41CC-A6D6-8768D257B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842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CD1FEF-2129-4532-A214-711AD1979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258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939D3B-B721-47E4-8577-BEFF0507F2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067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A0B609-A5AF-4D59-AB88-FB8F86BD4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5770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1038A0-14A3-4C71-9303-03F82312F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64694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1D8F55-D22B-41DF-BED8-95A8050F7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537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5F44C1-DBB7-421D-BD3C-6D43A5B44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81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6974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ACBDF1-5AE5-477C-9E61-B37759819A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9569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98C4A6-2B44-4614-9E93-6DBFDA346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29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643519-7843-40B4-91EA-F60BCD0D3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485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E7760F-3EF8-47EC-ACAB-E2E63CE49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684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02689E-BA32-4857-8B30-01FB53C95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0769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705B82-49D6-419C-B4D7-845A41C01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71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0E14FB-B1A7-42DC-AAD3-301FEF58F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670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2F5C4B-F0A2-4BB6-820A-B0B37248D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007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7526C6-F94A-4266-8979-92E8BCC1C4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473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DBF552-D268-492B-A1AA-05B001FC7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4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6380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011299-AECC-46C4-9208-4B47DA546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975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67DB9C-8320-4A7B-BE79-F0EF9B302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071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3E2E22-8C74-4A84-A8A4-6F5874FCC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297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1213C4-2F4B-48AC-A7D8-2B3057E7B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1096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E329E5-6407-4B60-8C09-91640BB60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417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C5E81-9C32-40AA-86F0-598A089FE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962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4B00C5-4B70-40FD-8B9B-AA5741891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096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95C09-1DE3-4745-B79B-55680115A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283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4B95F3-EA28-4133-B545-44307A8AE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6022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7CFDAE-B1A1-4FF0-9CB1-88824C818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50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506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C5314B-A6C1-4CDC-A94F-F06D1ABF1A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4444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C8EADC-7201-481D-BFAB-73E92B485A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4640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5E7D12-6A2C-40F1-8C72-D0DB83E562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733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B94CEF-B262-4BE4-AB67-05894140FD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1815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5A44C6-BBF2-471E-82EC-9554C0A534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9534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11F654-9018-4209-9AB4-B4AD1CFDD1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2271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758522-B474-414A-8ECD-248CC91589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11877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248432-AF9C-4E16-BD0E-3837F27E01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6314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A906D8-70DA-4868-B889-4039C7DBD1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94350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A2F121-1119-4AB3-94CE-2AAADF70C7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01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268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D8CB69-0D97-40CD-9156-AD28015326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9749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FD6AE-38FF-4BDD-927C-41EA649B31E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6778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62DC9-8CC1-4038-BDB5-0F98A607176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67626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80010-B0FB-41CB-B378-169A113528F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19833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0A363-62C4-44EA-BCA0-03BA3DBE44B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2540171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F235B-4D20-4ED7-92B9-88F9D79518D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6669010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CFE82-48E3-4606-A0B8-E8DF2EED984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20740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D11D1-D33F-4A7F-B07C-4CD3B34BE58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862911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72A1C-811D-4DC4-9D94-9EA4AEF76D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79844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EC4EE-7823-4AD6-80B0-B0E1413035E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65143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2440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07236-C578-44DE-9058-CF7BD7ED8DD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336088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89186-91F3-4848-91C7-130C72D7E4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54668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A74171-3271-4493-9088-F558B34F6EF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596317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944B9-824D-45DD-AB3A-0C5C61B393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02842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37AFC-5FEF-4D8A-A0C1-45A19E9825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14527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416E6-5739-4B49-8E41-8F1254E958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23724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9E656-6DE4-4DFE-9A34-660F293356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30228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C3E11-FAF4-4A6F-AD16-40FCFB45B0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3408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49C44-9795-4400-A5B6-B01E2209B7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61058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2B982-B993-4320-8154-C2CC48F100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7665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00295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0B87D-EE8D-4BFC-B575-97C3302A21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21160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1460A-7E81-47D0-9AE0-D2BE3CC646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01224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75686-D8BB-470F-B97B-1BC642E615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31499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303F8-4DFA-4FC4-A1BB-32DDE8DF12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429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332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74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4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14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26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68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6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838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5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45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2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9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0C95C-8E1A-4933-91C1-D16B9E5DF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228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CFAEF-B9AE-429F-84A0-CC22BDF18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087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5EF3-F6DB-4012-9B06-6BA9896F7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46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D8AA8-D92A-4ED7-A2C4-131F2B2BB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76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6EE6A-B828-47B7-9EC3-C6E5E4B89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31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3C051-F300-4C57-B41F-AA9D2BEE3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399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6D1BB-FE71-4F28-BC49-D965B6DFB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541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C194-7F96-4906-B867-181A6311A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13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8C02F-EC71-4B9C-B69A-4D2B022B5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3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CF0B3-DE5F-4219-8FE1-A6223E599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7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A1E0-60BE-4EDF-8BDF-EF8554D65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672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944B9-824D-45DD-AB3A-0C5C61B39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409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37AFC-5FEF-4D8A-A0C1-45A19E982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2722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16E6-5739-4B49-8E41-8F1254E95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25734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9E656-6DE4-4DFE-9A34-660F29335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5346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3E11-FAF4-4A6F-AD16-40FCFB45B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1934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9C44-9795-4400-A5B6-B01E2209B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12324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2B982-B993-4320-8154-C2CC48F10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628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0B87D-EE8D-4BFC-B575-97C3302A2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50047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1460A-7E81-47D0-9AE0-D2BE3CC64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2282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5686-D8BB-470F-B97B-1BC642E61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6012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03F8-4DFA-4FC4-A1BB-32DDE8DF1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13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CC8757-3619-4BE3-A97E-80064101EB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532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3978E8-F259-4215-BAC4-6C08257034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366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5793A4-68C4-4B42-A668-91765D0E3B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4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223368-D4E3-4191-996E-C1A1B6F55D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944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638FB8-D5ED-4655-8A1A-A97924FC54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841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7C2777-BF1D-49FC-904F-1424A52F2F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863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913487-49C3-4FE2-A328-DA91C7F51B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901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00C615-1B0D-47CE-9E08-0ADB2755A3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352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BCAE48-49A1-4B40-87A6-EEE23421B0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5421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180F6E-41FB-42D7-954C-87CC938F91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855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DD4D4B-1933-4CA5-B966-58BCFA63CE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255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ru-RU"/>
              <a:t>Вставка клипа мультимедиа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EB41E0-4BFA-4B53-9DEA-5A7D581939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816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85A1FA-03D5-456A-9D99-78DC279C9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0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D9E89E-992A-4EAC-A7E5-554315F38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10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48AFA6-F9A2-4041-A4D8-F7A373F03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87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B36033-56EA-42CC-A1FA-2AA54632C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98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C1680B-E8A3-4D70-8810-337481C37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57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6EAF2-035A-4F3F-9FB8-A5BB3AA3E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429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7F10C5-1976-4082-BE55-37D4E3A78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055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5AD48-B32C-4E24-8CBD-391C34DAD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805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F1D861-952F-46F2-8CB2-6B8772BDD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864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629D30-FC0E-48CF-99C2-F256D63D2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839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BC6D45-5CFE-4B7C-99E7-999EB1261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B4DCB4-F4A7-4707-8FAE-AB4253F9C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32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57511-3579-42F7-8283-7D0A11C25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2058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D68023-ADD9-4D91-9AF8-4AB3B014C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0697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5E55C3-6DB4-4710-BAB5-429B1B9DB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404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2BA6AF-2DBF-4733-9FF3-9797E2E84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253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05F579-D550-4FE6-8AB4-AEDD72084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587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6BC0D4-5123-4680-B345-F6AB3A6FA8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684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3D6F7A-DDFF-480C-ADE8-002D89485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7F056-2492-4944-AE7F-22E48BF52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6605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EAF812-D885-4A49-9942-98E1F5772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907E56-1692-4BE0-AA22-52120372F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777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2DF04E-C824-49E8-8C1D-2C0B3D60E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187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008EFD-2829-46A4-BBF5-3DDA1C799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009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97FFC2-84DB-4D25-AD3C-D1CE775DF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96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11C2F-7F0D-451B-86AC-2CD77FB80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105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E53134-EC0B-4FDC-9927-07AAE3C36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334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53A198-DBEC-434A-8B5B-16777286A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0732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5A5CA2-DEA1-4402-A672-E835804C2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83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B825DF-53A2-4370-A504-1B6E447D4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585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05CEFA-5E4A-469E-829E-C5A1EF7B1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FE7ED-113E-4BA1-9874-7B5D3DC109C1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A5AD4-12D7-426A-9F58-6F0713030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0B8A1C-DEBD-4CBE-AE5C-EA1F420EA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1062BE-94AA-47CF-A1CE-16E95FC5E6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EA65FB-92F9-4F2A-9F93-619A6F086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454C7F-328C-454D-B150-777D0BAA2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0B6F90-DC87-4B71-9A93-84BCFA334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DF6AC-FF84-4ADB-9323-FF7D85779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C963A5-090E-4EAB-B4B7-5D2D0AE0D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lves\AppData\Local\Microsoft\Windows\Temporary Internet Files\Content.IE5\54I5HWCN\MPj04372470000[1]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4000" contrast="8000"/>
          </a:blip>
          <a:srcRect/>
          <a:stretch>
            <a:fillRect/>
          </a:stretch>
        </p:blipFill>
        <p:spPr bwMode="auto">
          <a:xfrm>
            <a:off x="-1" y="0"/>
            <a:ext cx="9176157" cy="6858000"/>
          </a:xfrm>
          <a:prstGeom prst="rect">
            <a:avLst/>
          </a:prstGeom>
          <a:noFill/>
        </p:spPr>
      </p:pic>
      <p:pic>
        <p:nvPicPr>
          <p:cNvPr id="27651" name="Picture 4" descr="C:\Users\malves\AppData\Local\Microsoft\Windows\Temporary Internet Files\Content.IE5\54I5HWCN\MPj04372470000[1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765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Текст слайда</a:t>
            </a:r>
          </a:p>
          <a:p>
            <a:pPr lvl="1"/>
            <a:r>
              <a:rPr lang="ru-RU" altLang="ru-RU"/>
              <a:t>Текст слайда</a:t>
            </a:r>
          </a:p>
          <a:p>
            <a:pPr lvl="2"/>
            <a:r>
              <a:rPr lang="ru-RU" altLang="ru-RU"/>
              <a:t>Текст слайда</a:t>
            </a:r>
          </a:p>
          <a:p>
            <a:pPr lvl="3"/>
            <a:r>
              <a:rPr lang="ru-RU" altLang="ru-RU"/>
              <a:t>Текст слайда</a:t>
            </a:r>
          </a:p>
          <a:p>
            <a:pPr lvl="4"/>
            <a:r>
              <a:rPr lang="ru-RU" altLang="ru-RU"/>
              <a:t>Текст слайда</a:t>
            </a:r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22A77A-E7D9-4103-ABDD-7409A5D9F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lves\AppData\Local\Microsoft\Windows\Temporary Internet Files\Content.IE5\54I5HWCN\MPj04372470000[1]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4000" contrast="8000"/>
          </a:blip>
          <a:srcRect/>
          <a:stretch>
            <a:fillRect/>
          </a:stretch>
        </p:blipFill>
        <p:spPr bwMode="auto">
          <a:xfrm>
            <a:off x="-1" y="0"/>
            <a:ext cx="9176157" cy="6858000"/>
          </a:xfrm>
          <a:prstGeom prst="rect">
            <a:avLst/>
          </a:prstGeom>
          <a:noFill/>
        </p:spPr>
      </p:pic>
      <p:sp>
        <p:nvSpPr>
          <p:cNvPr id="28675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867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Текст слайда</a:t>
            </a:r>
          </a:p>
          <a:p>
            <a:pPr lvl="1"/>
            <a:r>
              <a:rPr lang="ru-RU" altLang="ru-RU"/>
              <a:t>Текст слайда</a:t>
            </a:r>
          </a:p>
          <a:p>
            <a:pPr lvl="2"/>
            <a:r>
              <a:rPr lang="ru-RU" altLang="ru-RU"/>
              <a:t>Текст слайда</a:t>
            </a:r>
          </a:p>
          <a:p>
            <a:pPr lvl="3"/>
            <a:r>
              <a:rPr lang="ru-RU" altLang="ru-RU"/>
              <a:t>Текст слайда</a:t>
            </a:r>
          </a:p>
          <a:p>
            <a:pPr lvl="4"/>
            <a:r>
              <a:rPr lang="ru-RU" altLang="ru-RU"/>
              <a:t>Текст слайда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873A5F-9F90-4663-9807-56AD2A5CFD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заголовка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B7B4355-99B6-433F-ACE0-083AE9E13D8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9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0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fld id="{61F8FCEF-A4B5-425C-9227-266FFFBFD5D7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fld id="{55359280-34B0-469E-828C-039876D2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cs typeface="+mn-cs"/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cs typeface="+mn-cs"/>
              </a:endParaRPr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21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7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8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  <p:sp>
            <p:nvSpPr>
              <p:cNvPr id="30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cs typeface="+mn-cs"/>
                </a:endParaRPr>
              </a:p>
            </p:txBody>
          </p:sp>
        </p:grpSp>
      </p:grpSp>
      <p:sp>
        <p:nvSpPr>
          <p:cNvPr id="513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3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ED2E039A-380F-4FA1-B6A2-097A1671B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37096FCD-81AB-4F7E-89F7-1FDEF479A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cs typeface="+mn-cs"/>
              </a:endParaRPr>
            </a:p>
          </p:txBody>
        </p:sp>
        <p:sp>
          <p:nvSpPr>
            <p:cNvPr id="3789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cs typeface="+mn-cs"/>
              </a:endParaRP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89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89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cs typeface="+mn-cs"/>
              </a:endParaRPr>
            </a:p>
          </p:txBody>
        </p:sp>
        <p:sp>
          <p:nvSpPr>
            <p:cNvPr id="3790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90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790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/>
      <p:bldP spid="718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8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C30698-CBD7-49F0-A0FB-14D222142D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CC7CE1-3921-4B63-874A-E1B610CE8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5359A3-3FC5-49E0-8E63-C35FB6153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A33F13-AD3B-498C-96D6-DBA5CBB34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10403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403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10403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10403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ru.wikipedia.org/wiki/%D0%9E%D1%82%D0%BE%D0%BB%D0%B0%D1%80%D0%B8%D0%BD%D0%B3%D0%BE%D0%BB%D0%BE%D0%B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" TargetMode="External"/><Relationship Id="rId7" Type="http://schemas.openxmlformats.org/officeDocument/2006/relationships/hyperlink" Target="http://thesaurus.rusnano.com/" TargetMode="External"/><Relationship Id="rId2" Type="http://schemas.openxmlformats.org/officeDocument/2006/relationships/hyperlink" Target="http://www.hyaluron.ru/nigh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anonewsnet.ru/" TargetMode="External"/><Relationship Id="rId5" Type="http://schemas.openxmlformats.org/officeDocument/2006/relationships/hyperlink" Target="http://www.sciencedaily.com/" TargetMode="External"/><Relationship Id="rId4" Type="http://schemas.openxmlformats.org/officeDocument/2006/relationships/hyperlink" Target="http://www.strf.ru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558"/>
            <a:ext cx="4788024" cy="275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3110" y="4069219"/>
            <a:ext cx="4067942" cy="276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3856" y="0"/>
            <a:ext cx="9114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/>
              <a:t>ӘЛ-ФАРАБИ атындағы ҚАЗАҚ ҰЛТТЫҚ УНИВЕРСИТЕТІ</a:t>
            </a:r>
          </a:p>
          <a:p>
            <a:pPr algn="ctr"/>
            <a:r>
              <a:rPr lang="kk-KZ" sz="2400" dirty="0"/>
              <a:t>Биология және биотехнология факультеті</a:t>
            </a:r>
          </a:p>
        </p:txBody>
      </p:sp>
      <p:pic>
        <p:nvPicPr>
          <p:cNvPr id="2" name="MS90007482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268744" y="4763261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7154" y="170080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Лекция 6</a:t>
            </a:r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Медициналық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биофизиканың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өзекті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мәселелері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Клеткалардың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зақымдану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теориясы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Медицинада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қолданылатын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диагностикалық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әдістер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print"/>
          <a:srcRect l="4688" t="14583" r="59375" b="44792"/>
          <a:stretch>
            <a:fillRect/>
          </a:stretch>
        </p:blipFill>
        <p:spPr bwMode="auto">
          <a:xfrm>
            <a:off x="251520" y="0"/>
            <a:ext cx="4415840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 cstate="print"/>
          <a:srcRect l="5469" t="15625" r="71875" b="54167"/>
          <a:stretch>
            <a:fillRect/>
          </a:stretch>
        </p:blipFill>
        <p:spPr bwMode="auto">
          <a:xfrm>
            <a:off x="1259632" y="4005064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4644008" y="0"/>
            <a:ext cx="4274691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</a:rPr>
              <a:t>Функционалды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</a:rPr>
              <a:t>пробалары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Көзді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ашып-жабуы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Айнымалы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жиілік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пен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қарқындылықтағы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импульсты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жарықпен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тітіркендіру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Әртүрлі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жиіліктегі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дыбыс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сигналдары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Саусақтарды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қысу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гипервентиляция </a:t>
            </a: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Ұйқы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кезінде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жазу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buClr>
                <a:srgbClr val="FF0000"/>
              </a:buClr>
              <a:buFontTx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Фармакологиялық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пробалар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  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1928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2400" y="-34925"/>
            <a:ext cx="9053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dirty="0" err="1">
                <a:solidFill>
                  <a:srgbClr val="000000"/>
                </a:solidFill>
                <a:latin typeface="Impact" pitchFamily="34" charset="0"/>
              </a:rPr>
              <a:t>Ырғақты</a:t>
            </a:r>
            <a:r>
              <a:rPr lang="ru-RU" sz="3200" dirty="0">
                <a:solidFill>
                  <a:srgbClr val="000000"/>
                </a:solidFill>
                <a:latin typeface="Impact" pitchFamily="34" charset="0"/>
              </a:rPr>
              <a:t> ЭЭГ 6 </a:t>
            </a:r>
            <a:r>
              <a:rPr lang="ru-RU" sz="3200" dirty="0" err="1">
                <a:solidFill>
                  <a:srgbClr val="000000"/>
                </a:solidFill>
                <a:latin typeface="Impact" pitchFamily="34" charset="0"/>
              </a:rPr>
              <a:t>негізгі</a:t>
            </a:r>
            <a:r>
              <a:rPr lang="ru-RU" sz="3200" dirty="0">
                <a:solidFill>
                  <a:srgbClr val="000000"/>
                </a:solidFill>
                <a:latin typeface="Impact" pitchFamily="34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Impact" pitchFamily="34" charset="0"/>
              </a:rPr>
              <a:t>түрі</a:t>
            </a:r>
            <a:r>
              <a:rPr lang="ru-RU" sz="3200" dirty="0">
                <a:solidFill>
                  <a:srgbClr val="000000"/>
                </a:solidFill>
                <a:latin typeface="Impact" pitchFamily="34" charset="0"/>
              </a:rPr>
              <a:t> бар, </a:t>
            </a:r>
            <a:r>
              <a:rPr lang="ru-RU" sz="3200" dirty="0" err="1">
                <a:solidFill>
                  <a:srgbClr val="000000"/>
                </a:solidFill>
                <a:latin typeface="Impact" pitchFamily="34" charset="0"/>
              </a:rPr>
              <a:t>жиілігі</a:t>
            </a:r>
            <a:r>
              <a:rPr lang="ru-RU" sz="3200" dirty="0">
                <a:solidFill>
                  <a:srgbClr val="000000"/>
                </a:solidFill>
                <a:latin typeface="Impact" pitchFamily="34" charset="0"/>
              </a:rPr>
              <a:t> мен </a:t>
            </a:r>
            <a:r>
              <a:rPr lang="ru-RU" sz="3200" dirty="0" err="1">
                <a:solidFill>
                  <a:srgbClr val="000000"/>
                </a:solidFill>
                <a:latin typeface="Impact" pitchFamily="34" charset="0"/>
              </a:rPr>
              <a:t>амплитудасы</a:t>
            </a:r>
            <a:r>
              <a:rPr lang="ru-RU" sz="3200" dirty="0">
                <a:solidFill>
                  <a:srgbClr val="000000"/>
                </a:solidFill>
                <a:latin typeface="Impact" pitchFamily="34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Impact" pitchFamily="34" charset="0"/>
              </a:rPr>
              <a:t>бойынша</a:t>
            </a:r>
            <a:r>
              <a:rPr lang="ru-RU" sz="3200" dirty="0">
                <a:solidFill>
                  <a:srgbClr val="000000"/>
                </a:solidFill>
                <a:latin typeface="Impact" pitchFamily="34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Impact" pitchFamily="34" charset="0"/>
              </a:rPr>
              <a:t>ерекшеленеді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66800" y="3200400"/>
            <a:ext cx="7772400" cy="4114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Monotype Sorts" pitchFamily="2" charset="2"/>
              <a:buChar char="4"/>
              <a:defRPr/>
            </a:pPr>
            <a:r>
              <a:rPr lang="ru-RU" sz="2800" dirty="0">
                <a:effectLst/>
                <a:latin typeface="Impact" pitchFamily="34" charset="0"/>
              </a:rPr>
              <a:t>Дельта-ритм</a:t>
            </a:r>
            <a:r>
              <a:rPr lang="ru-RU" sz="2000" dirty="0"/>
              <a:t> </a:t>
            </a:r>
            <a:r>
              <a:rPr lang="ru-RU" sz="2000" b="1" dirty="0">
                <a:effectLst/>
              </a:rPr>
              <a:t>(0,5-3,5 Гц</a:t>
            </a:r>
            <a:r>
              <a:rPr lang="en-US" sz="2000" b="1" dirty="0">
                <a:effectLst/>
              </a:rPr>
              <a:t>; 250 </a:t>
            </a:r>
            <a:r>
              <a:rPr lang="ru-RU" sz="2000" b="1" dirty="0">
                <a:effectLst/>
              </a:rPr>
              <a:t>мкВ</a:t>
            </a:r>
            <a:r>
              <a:rPr lang="en-US" sz="2000" b="1" dirty="0">
                <a:effectLst/>
              </a:rPr>
              <a:t>; 300-2000 </a:t>
            </a:r>
            <a:r>
              <a:rPr lang="en-US" sz="2000" b="1" dirty="0" err="1">
                <a:effectLst/>
              </a:rPr>
              <a:t>мс</a:t>
            </a:r>
            <a:r>
              <a:rPr lang="en-US" sz="2000" b="1" dirty="0">
                <a:effectLst/>
              </a:rPr>
              <a:t>)</a:t>
            </a:r>
            <a:endParaRPr lang="en-US" sz="2000" dirty="0"/>
          </a:p>
          <a:p>
            <a:pPr eaLnBrk="1" hangingPunct="1">
              <a:buClr>
                <a:srgbClr val="FF0000"/>
              </a:buClr>
              <a:buFont typeface="Monotype Sorts" pitchFamily="2" charset="2"/>
              <a:buChar char="4"/>
              <a:defRPr/>
            </a:pPr>
            <a:r>
              <a:rPr lang="en-US" sz="2800" b="1" dirty="0" err="1">
                <a:effectLst/>
                <a:latin typeface="Impact" pitchFamily="34" charset="0"/>
              </a:rPr>
              <a:t>Тета-ритм</a:t>
            </a:r>
            <a:r>
              <a:rPr lang="en-US" sz="2000" b="1" dirty="0">
                <a:effectLst/>
                <a:latin typeface="Impact" pitchFamily="34" charset="0"/>
              </a:rPr>
              <a:t> </a:t>
            </a:r>
            <a:r>
              <a:rPr lang="en-US" sz="2000" b="1" dirty="0">
                <a:effectLst/>
              </a:rPr>
              <a:t>(4-7 </a:t>
            </a:r>
            <a:r>
              <a:rPr lang="en-US" sz="2000" b="1" dirty="0" err="1">
                <a:effectLst/>
              </a:rPr>
              <a:t>Гц</a:t>
            </a:r>
            <a:r>
              <a:rPr lang="en-US" sz="2000" b="1" dirty="0">
                <a:effectLst/>
              </a:rPr>
              <a:t>; 100-150 </a:t>
            </a:r>
            <a:r>
              <a:rPr lang="en-US" sz="2000" b="1" dirty="0" err="1">
                <a:effectLst/>
              </a:rPr>
              <a:t>мкВ</a:t>
            </a:r>
            <a:r>
              <a:rPr lang="en-US" sz="2000" b="1" dirty="0">
                <a:effectLst/>
              </a:rPr>
              <a:t>; 140-250 </a:t>
            </a:r>
            <a:r>
              <a:rPr lang="en-US" sz="2000" b="1" dirty="0" err="1">
                <a:effectLst/>
              </a:rPr>
              <a:t>мс</a:t>
            </a:r>
            <a:r>
              <a:rPr lang="en-US" sz="2000" b="1" dirty="0">
                <a:effectLst/>
              </a:rPr>
              <a:t>)</a:t>
            </a:r>
            <a:endParaRPr lang="en-US" sz="2000" b="1" dirty="0">
              <a:effectLst/>
              <a:latin typeface="Impact" pitchFamily="34" charset="0"/>
            </a:endParaRPr>
          </a:p>
          <a:p>
            <a:pPr eaLnBrk="1" hangingPunct="1">
              <a:buClr>
                <a:srgbClr val="FF0000"/>
              </a:buClr>
              <a:buFont typeface="Monotype Sorts" pitchFamily="2" charset="2"/>
              <a:buChar char="4"/>
              <a:defRPr/>
            </a:pPr>
            <a:r>
              <a:rPr lang="en-US" sz="2800" b="1" dirty="0" err="1">
                <a:effectLst/>
                <a:latin typeface="Impact" pitchFamily="34" charset="0"/>
              </a:rPr>
              <a:t>Альфа-ритм</a:t>
            </a:r>
            <a:r>
              <a:rPr lang="en-US" sz="2000" b="1" dirty="0">
                <a:effectLst/>
                <a:latin typeface="Impact" pitchFamily="34" charset="0"/>
              </a:rPr>
              <a:t> </a:t>
            </a:r>
            <a:r>
              <a:rPr lang="en-US" sz="2000" b="1" dirty="0">
                <a:effectLst/>
              </a:rPr>
              <a:t>(8-13 </a:t>
            </a:r>
            <a:r>
              <a:rPr lang="en-US" sz="2000" b="1" dirty="0" err="1">
                <a:effectLst/>
              </a:rPr>
              <a:t>Гц</a:t>
            </a:r>
            <a:r>
              <a:rPr lang="en-US" sz="2000" b="1" dirty="0">
                <a:effectLst/>
              </a:rPr>
              <a:t>; 20-60 </a:t>
            </a:r>
            <a:r>
              <a:rPr lang="en-US" sz="2000" b="1" dirty="0" err="1">
                <a:effectLst/>
              </a:rPr>
              <a:t>мкВ</a:t>
            </a:r>
            <a:r>
              <a:rPr lang="en-US" sz="2000" b="1" dirty="0">
                <a:effectLst/>
              </a:rPr>
              <a:t>; 80-120 </a:t>
            </a:r>
            <a:r>
              <a:rPr lang="en-US" sz="2000" b="1" dirty="0" err="1">
                <a:effectLst/>
              </a:rPr>
              <a:t>мс</a:t>
            </a:r>
            <a:r>
              <a:rPr lang="en-US" sz="2000" b="1" dirty="0">
                <a:effectLst/>
              </a:rPr>
              <a:t>)</a:t>
            </a:r>
            <a:endParaRPr lang="en-US" sz="2000" b="1" dirty="0">
              <a:effectLst/>
              <a:latin typeface="Impact" pitchFamily="34" charset="0"/>
            </a:endParaRPr>
          </a:p>
          <a:p>
            <a:pPr eaLnBrk="1" hangingPunct="1">
              <a:buClr>
                <a:srgbClr val="FF0000"/>
              </a:buClr>
              <a:buFont typeface="Monotype Sorts" pitchFamily="2" charset="2"/>
              <a:buChar char="4"/>
              <a:defRPr/>
            </a:pPr>
            <a:r>
              <a:rPr lang="en-US" sz="2800" b="1" dirty="0" err="1">
                <a:effectLst/>
                <a:latin typeface="Impact" pitchFamily="34" charset="0"/>
              </a:rPr>
              <a:t>Бета-ритм</a:t>
            </a:r>
            <a:r>
              <a:rPr lang="en-US" sz="2000" b="1" dirty="0">
                <a:effectLst/>
                <a:latin typeface="Impact" pitchFamily="34" charset="0"/>
              </a:rPr>
              <a:t> </a:t>
            </a:r>
            <a:r>
              <a:rPr lang="en-US" sz="2000" b="1" dirty="0">
                <a:effectLst/>
              </a:rPr>
              <a:t>(14-35 </a:t>
            </a:r>
            <a:r>
              <a:rPr lang="en-US" sz="2000" b="1" dirty="0" err="1">
                <a:effectLst/>
              </a:rPr>
              <a:t>Гц</a:t>
            </a:r>
            <a:r>
              <a:rPr lang="en-US" sz="2000" b="1" dirty="0">
                <a:effectLst/>
              </a:rPr>
              <a:t>; 20-25 </a:t>
            </a:r>
            <a:r>
              <a:rPr lang="en-US" sz="2000" b="1" dirty="0" err="1">
                <a:effectLst/>
              </a:rPr>
              <a:t>мкВ</a:t>
            </a:r>
            <a:r>
              <a:rPr lang="en-US" sz="2000" b="1" dirty="0">
                <a:effectLst/>
              </a:rPr>
              <a:t>; 30-70 </a:t>
            </a:r>
            <a:r>
              <a:rPr lang="en-US" sz="2000" b="1" dirty="0" err="1">
                <a:effectLst/>
              </a:rPr>
              <a:t>мс</a:t>
            </a:r>
            <a:r>
              <a:rPr lang="en-US" sz="2000" b="1" dirty="0">
                <a:effectLst/>
              </a:rPr>
              <a:t>)</a:t>
            </a:r>
            <a:endParaRPr lang="en-US" sz="2000" b="1" dirty="0">
              <a:effectLst/>
              <a:latin typeface="Impact" pitchFamily="34" charset="0"/>
            </a:endParaRPr>
          </a:p>
          <a:p>
            <a:pPr eaLnBrk="1" hangingPunct="1">
              <a:buClr>
                <a:srgbClr val="FF0000"/>
              </a:buClr>
              <a:buFont typeface="Monotype Sorts" pitchFamily="2" charset="2"/>
              <a:buChar char="4"/>
              <a:defRPr/>
            </a:pPr>
            <a:r>
              <a:rPr lang="en-US" sz="2800" b="1" dirty="0" err="1">
                <a:effectLst/>
                <a:latin typeface="Impact" pitchFamily="34" charset="0"/>
              </a:rPr>
              <a:t>Гамма-ритм</a:t>
            </a:r>
            <a:r>
              <a:rPr lang="en-US" sz="2000" b="1" dirty="0">
                <a:effectLst/>
                <a:latin typeface="Impact" pitchFamily="34" charset="0"/>
              </a:rPr>
              <a:t> </a:t>
            </a:r>
            <a:r>
              <a:rPr lang="en-US" sz="2000" b="1" dirty="0">
                <a:effectLst/>
              </a:rPr>
              <a:t>( &gt;35 </a:t>
            </a:r>
            <a:r>
              <a:rPr lang="ru-RU" sz="2000" b="1" dirty="0">
                <a:effectLst/>
              </a:rPr>
              <a:t>Гц; </a:t>
            </a:r>
            <a:r>
              <a:rPr lang="en-US" sz="2000" b="1" dirty="0">
                <a:effectLst/>
              </a:rPr>
              <a:t>&lt;15</a:t>
            </a:r>
            <a:r>
              <a:rPr lang="ru-RU" sz="2000" b="1" dirty="0">
                <a:effectLst/>
              </a:rPr>
              <a:t> мкВ)</a:t>
            </a:r>
            <a:endParaRPr lang="ru-RU" sz="2000" b="1" dirty="0">
              <a:effectLst/>
              <a:latin typeface="Impact" pitchFamily="34" charset="0"/>
            </a:endParaRPr>
          </a:p>
          <a:p>
            <a:pPr eaLnBrk="1" hangingPunct="1">
              <a:buClr>
                <a:srgbClr val="FF0000"/>
              </a:buClr>
              <a:buFont typeface="Monotype Sorts" pitchFamily="2" charset="2"/>
              <a:buChar char="4"/>
              <a:defRPr/>
            </a:pPr>
            <a:r>
              <a:rPr lang="ru-RU" sz="2800" b="1" dirty="0">
                <a:effectLst/>
                <a:latin typeface="Impact" pitchFamily="34" charset="0"/>
              </a:rPr>
              <a:t>Сигма-ритм</a:t>
            </a:r>
            <a:r>
              <a:rPr lang="ru-RU" sz="2000" b="1" dirty="0">
                <a:effectLst/>
                <a:latin typeface="Impact" pitchFamily="34" charset="0"/>
              </a:rPr>
              <a:t> </a:t>
            </a:r>
            <a:r>
              <a:rPr lang="ru-RU" sz="2000" b="1" dirty="0">
                <a:effectLst/>
              </a:rPr>
              <a:t>(10-16 Гц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 l="7813" t="15625" r="25000" b="6250"/>
          <a:stretch>
            <a:fillRect/>
          </a:stretch>
        </p:blipFill>
        <p:spPr bwMode="auto">
          <a:xfrm>
            <a:off x="228600" y="1447800"/>
            <a:ext cx="28956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/>
          <a:srcRect l="4688" t="20833" r="28125" b="10417"/>
          <a:stretch>
            <a:fillRect/>
          </a:stretch>
        </p:blipFill>
        <p:spPr bwMode="auto">
          <a:xfrm>
            <a:off x="228600" y="4419600"/>
            <a:ext cx="2819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971800" y="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3600" b="1" u="sng">
                <a:solidFill>
                  <a:srgbClr val="FF0000"/>
                </a:solidFill>
                <a:latin typeface="Times New Roman" pitchFamily="18" charset="0"/>
              </a:rPr>
              <a:t>ЭЭГ здоровых людей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0" y="609600"/>
            <a:ext cx="342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</a:rPr>
              <a:t>С доминированием </a:t>
            </a:r>
            <a:r>
              <a:rPr lang="ru-RU" sz="2400" b="1" dirty="0" err="1">
                <a:solidFill>
                  <a:srgbClr val="CCFFFF"/>
                </a:solidFill>
                <a:latin typeface="Times New Roman" pitchFamily="18" charset="0"/>
              </a:rPr>
              <a:t>альфа-ритма</a:t>
            </a:r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</a:rPr>
              <a:t> (70-80%)</a:t>
            </a:r>
            <a:endParaRPr lang="ru-RU" sz="2400" dirty="0">
              <a:solidFill>
                <a:srgbClr val="66FF33"/>
              </a:solidFill>
              <a:latin typeface="Times New Roman" pitchFamily="18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93725" y="3622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2400">
              <a:latin typeface="Times New Roman" pitchFamily="18" charset="0"/>
            </a:endParaRPr>
          </a:p>
        </p:txBody>
      </p:sp>
      <p:sp>
        <p:nvSpPr>
          <p:cNvPr id="10247" name="Rectangle 11"/>
          <p:cNvSpPr>
            <a:spLocks noChangeArrowheads="1"/>
          </p:cNvSpPr>
          <p:nvPr/>
        </p:nvSpPr>
        <p:spPr bwMode="auto">
          <a:xfrm>
            <a:off x="0" y="38862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</a:rPr>
              <a:t>Без альфа ритма (20-30%)</a:t>
            </a:r>
            <a:endParaRPr lang="ru-RU" sz="24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contrast="42000"/>
          </a:blip>
          <a:srcRect l="26563" t="17708" r="18750" b="27083"/>
          <a:stretch>
            <a:fillRect/>
          </a:stretch>
        </p:blipFill>
        <p:spPr bwMode="auto">
          <a:xfrm>
            <a:off x="4211960" y="1628800"/>
            <a:ext cx="3856304" cy="44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779912" y="83671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 dirty="0">
                <a:latin typeface="Times New Roman" pitchFamily="18" charset="0"/>
              </a:rPr>
              <a:t>ЭЭГ </a:t>
            </a:r>
            <a:r>
              <a:rPr lang="ru-RU" sz="2000" b="1" dirty="0">
                <a:latin typeface="Times New Roman" pitchFamily="18" charset="0"/>
              </a:rPr>
              <a:t>больного</a:t>
            </a:r>
            <a:r>
              <a:rPr lang="ru-RU" b="1" dirty="0">
                <a:latin typeface="Times New Roman" pitchFamily="18" charset="0"/>
              </a:rPr>
              <a:t> с опухолью передних отделов дна третьего желудочка</a:t>
            </a:r>
            <a:r>
              <a:rPr lang="ru-RU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400">
              <a:latin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13281" t="21875" r="42969" b="21875"/>
          <a:stretch>
            <a:fillRect/>
          </a:stretch>
        </p:blipFill>
        <p:spPr bwMode="auto">
          <a:xfrm>
            <a:off x="1475656" y="548680"/>
            <a:ext cx="6007968" cy="57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0"/>
            <a:ext cx="868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rgbClr val="00FF00"/>
                </a:solidFill>
                <a:latin typeface="Times New Roman" pitchFamily="18" charset="0"/>
              </a:rPr>
              <a:t>Эпилепсия </a:t>
            </a:r>
            <a:r>
              <a:rPr lang="ru-RU" sz="3200" b="1" dirty="0" err="1">
                <a:solidFill>
                  <a:srgbClr val="00FF00"/>
                </a:solidFill>
                <a:latin typeface="Times New Roman" pitchFamily="18" charset="0"/>
              </a:rPr>
              <a:t>кезінде</a:t>
            </a:r>
            <a:endParaRPr lang="ru-RU" sz="32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924944"/>
            <a:ext cx="7571184" cy="356125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Аудиометрия</a:t>
            </a:r>
            <a:r>
              <a:rPr lang="ru-RU" dirty="0"/>
              <a:t> — (лат. </a:t>
            </a:r>
            <a:r>
              <a:rPr lang="ru-RU" dirty="0" err="1"/>
              <a:t>audio</a:t>
            </a:r>
            <a:r>
              <a:rPr lang="ru-RU" dirty="0"/>
              <a:t> </a:t>
            </a:r>
            <a:r>
              <a:rPr lang="ru-RU" dirty="0" err="1"/>
              <a:t>есту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грек. </a:t>
            </a:r>
            <a:r>
              <a:rPr lang="ru-RU" dirty="0" err="1"/>
              <a:t>metron</a:t>
            </a:r>
            <a:r>
              <a:rPr lang="ru-RU" dirty="0"/>
              <a:t> </a:t>
            </a:r>
            <a:r>
              <a:rPr lang="ru-RU" dirty="0" err="1"/>
              <a:t>өлшеу</a:t>
            </a:r>
            <a:r>
              <a:rPr lang="ru-RU" dirty="0"/>
              <a:t>), </a:t>
            </a:r>
            <a:r>
              <a:rPr lang="kk-KZ" dirty="0"/>
              <a:t>есту қарқындылығын өлшеу, әртүрлі жиіліктегі дыбыс толқынына құлақтың есту сезімталдылығын айқындау. Тест нәтижесі</a:t>
            </a:r>
            <a:r>
              <a:rPr lang="ru-RU" dirty="0"/>
              <a:t> аудиограмма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аталады</a:t>
            </a:r>
            <a:r>
              <a:rPr lang="ru-RU" dirty="0"/>
              <a:t>, оны </a:t>
            </a:r>
            <a:r>
              <a:rPr lang="ru-RU" dirty="0">
                <a:hlinkClick r:id="rId2" tooltip="Отоларинголог"/>
              </a:rPr>
              <a:t>отоларинголог</a:t>
            </a:r>
            <a:r>
              <a:rPr lang="ru-RU" dirty="0"/>
              <a:t> </a:t>
            </a:r>
            <a:r>
              <a:rPr lang="ru-RU" dirty="0" err="1"/>
              <a:t>есту</a:t>
            </a:r>
            <a:r>
              <a:rPr lang="ru-RU" dirty="0"/>
              <a:t> </a:t>
            </a:r>
            <a:r>
              <a:rPr lang="ru-RU" dirty="0" err="1"/>
              <a:t>қарқындылығына</a:t>
            </a:r>
            <a:r>
              <a:rPr lang="ru-RU" dirty="0"/>
              <a:t> </a:t>
            </a:r>
            <a:r>
              <a:rPr lang="ru-RU" dirty="0" err="1"/>
              <a:t>баға</a:t>
            </a:r>
            <a:r>
              <a:rPr lang="ru-RU" dirty="0"/>
              <a:t> </a:t>
            </a:r>
            <a:r>
              <a:rPr lang="ru-RU" dirty="0" err="1"/>
              <a:t>береді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878" cy="284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86" y="164747"/>
            <a:ext cx="3962214" cy="279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39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015288" cy="1471612"/>
          </a:xfrm>
        </p:spPr>
        <p:txBody>
          <a:bodyPr/>
          <a:lstStyle/>
          <a:p>
            <a:pPr algn="ctr" eaLnBrk="1" hangingPunct="1"/>
            <a:r>
              <a:rPr lang="uk-UA" sz="2000" b="1" dirty="0" err="1">
                <a:solidFill>
                  <a:schemeClr val="bg1"/>
                </a:solidFill>
              </a:rPr>
              <a:t>Аудиометрия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позволяет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исследовать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как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костную</a:t>
            </a:r>
            <a:r>
              <a:rPr lang="uk-UA" sz="2000" b="1" dirty="0">
                <a:solidFill>
                  <a:schemeClr val="bg1"/>
                </a:solidFill>
              </a:rPr>
              <a:t>, так и </a:t>
            </a:r>
            <a:r>
              <a:rPr lang="uk-UA" sz="2000" b="1" dirty="0" err="1">
                <a:solidFill>
                  <a:schemeClr val="bg1"/>
                </a:solidFill>
              </a:rPr>
              <a:t>воздушную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проводимость</a:t>
            </a:r>
            <a:r>
              <a:rPr lang="uk-UA" sz="2000" b="1" dirty="0">
                <a:solidFill>
                  <a:schemeClr val="bg1"/>
                </a:solidFill>
              </a:rPr>
              <a:t>. Результатом </a:t>
            </a:r>
            <a:r>
              <a:rPr lang="uk-UA" sz="2000" b="1" dirty="0" err="1">
                <a:solidFill>
                  <a:schemeClr val="bg1"/>
                </a:solidFill>
              </a:rPr>
              <a:t>тестов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является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err="1">
                <a:solidFill>
                  <a:schemeClr val="bg1"/>
                </a:solidFill>
              </a:rPr>
              <a:t>аудиограмма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br>
              <a:rPr lang="uk-UA" sz="2000" b="1" dirty="0">
                <a:solidFill>
                  <a:schemeClr val="bg1"/>
                </a:solidFill>
              </a:rPr>
            </a:b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792480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600" dirty="0"/>
              <a:t>Нормальный слух                               Начальная стадия</a:t>
            </a:r>
            <a:endParaRPr lang="uk-UA" sz="1600" dirty="0"/>
          </a:p>
        </p:txBody>
      </p:sp>
      <p:pic>
        <p:nvPicPr>
          <p:cNvPr id="20484" name="Picture 5" descr="Слух соответствует норм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32400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Начальная ста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205038"/>
            <a:ext cx="34575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51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600" dirty="0"/>
              <a:t>Выраженная стадия                                          Тяжёлая стадия</a:t>
            </a:r>
            <a:endParaRPr lang="uk-UA" sz="1600" dirty="0"/>
          </a:p>
        </p:txBody>
      </p:sp>
      <p:pic>
        <p:nvPicPr>
          <p:cNvPr id="21508" name="Picture 5" descr="Выраженная ста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33131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Тяжелая стадия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5290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0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60648"/>
            <a:ext cx="4519069" cy="70609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Флюорография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581128"/>
            <a:ext cx="8335466" cy="206084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 </a:t>
            </a:r>
            <a:r>
              <a:rPr lang="ru-RU" sz="2400" b="1" i="1" dirty="0"/>
              <a:t>Флюорография</a:t>
            </a:r>
            <a:r>
              <a:rPr lang="ru-RU" sz="2400" dirty="0"/>
              <a:t> (лат. </a:t>
            </a:r>
            <a:r>
              <a:rPr lang="en-US" sz="2400" dirty="0" err="1"/>
              <a:t>fluor</a:t>
            </a:r>
            <a:r>
              <a:rPr lang="en-US" sz="2400" dirty="0"/>
              <a:t> </a:t>
            </a:r>
            <a:r>
              <a:rPr lang="kk-KZ" sz="2400" dirty="0"/>
              <a:t>-</a:t>
            </a:r>
            <a:r>
              <a:rPr lang="en-US" sz="2400" dirty="0"/>
              <a:t> </a:t>
            </a:r>
            <a:r>
              <a:rPr lang="ru-RU" sz="2400" dirty="0" err="1"/>
              <a:t>ағыс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грек. </a:t>
            </a:r>
            <a:r>
              <a:rPr lang="en-US" sz="2400" dirty="0" err="1"/>
              <a:t>grapho</a:t>
            </a:r>
            <a:r>
              <a:rPr lang="en-US" sz="2400" dirty="0"/>
              <a:t> </a:t>
            </a:r>
            <a:r>
              <a:rPr lang="kk-KZ" sz="2400" dirty="0"/>
              <a:t>-</a:t>
            </a:r>
            <a:r>
              <a:rPr lang="en-US" sz="2400" dirty="0"/>
              <a:t> </a:t>
            </a:r>
            <a:r>
              <a:rPr lang="ru-RU" sz="2400" dirty="0" err="1"/>
              <a:t>кескінін</a:t>
            </a:r>
            <a:r>
              <a:rPr lang="ru-RU" sz="2400" dirty="0"/>
              <a:t> </a:t>
            </a:r>
            <a:r>
              <a:rPr lang="ru-RU" sz="2400" dirty="0" err="1"/>
              <a:t>көрсету</a:t>
            </a:r>
            <a:r>
              <a:rPr lang="ru-RU" sz="2400" dirty="0"/>
              <a:t>, </a:t>
            </a:r>
            <a:r>
              <a:rPr lang="ru-RU" sz="2400" dirty="0" err="1"/>
              <a:t>бейнелеу</a:t>
            </a:r>
            <a:r>
              <a:rPr lang="ru-RU" sz="2400" dirty="0"/>
              <a:t>) – </a:t>
            </a:r>
            <a:r>
              <a:rPr lang="ru-RU" sz="2400" dirty="0" err="1"/>
              <a:t>фотографиялық</a:t>
            </a:r>
            <a:r>
              <a:rPr lang="ru-RU" sz="2400" dirty="0"/>
              <a:t> </a:t>
            </a:r>
            <a:r>
              <a:rPr lang="ru-RU" sz="2400" dirty="0" err="1"/>
              <a:t>пленкаға</a:t>
            </a:r>
            <a:r>
              <a:rPr lang="ru-RU" sz="2400" dirty="0"/>
              <a:t> </a:t>
            </a:r>
            <a:r>
              <a:rPr lang="ru-RU" sz="2400" dirty="0" err="1"/>
              <a:t>флюоресценттік</a:t>
            </a:r>
            <a:r>
              <a:rPr lang="ru-RU" sz="2400" dirty="0"/>
              <a:t> (</a:t>
            </a:r>
            <a:r>
              <a:rPr lang="ru-RU" sz="2400" dirty="0" err="1"/>
              <a:t>сәулелендіруші</a:t>
            </a:r>
            <a:r>
              <a:rPr lang="ru-RU" sz="2400" dirty="0"/>
              <a:t>) </a:t>
            </a:r>
            <a:r>
              <a:rPr lang="ru-RU" sz="2400" dirty="0" err="1"/>
              <a:t>экраннан</a:t>
            </a:r>
            <a:r>
              <a:rPr lang="ru-RU" sz="2400" dirty="0"/>
              <a:t> </a:t>
            </a:r>
            <a:r>
              <a:rPr lang="ru-RU" sz="2400" dirty="0" err="1"/>
              <a:t>зерттелетін</a:t>
            </a:r>
            <a:r>
              <a:rPr lang="ru-RU" sz="2400" dirty="0"/>
              <a:t> </a:t>
            </a:r>
            <a:r>
              <a:rPr lang="ru-RU" sz="2400" dirty="0" err="1"/>
              <a:t>нысанның</a:t>
            </a:r>
            <a:r>
              <a:rPr lang="ru-RU" sz="2400" dirty="0"/>
              <a:t> </a:t>
            </a:r>
            <a:r>
              <a:rPr lang="ru-RU" sz="2400" dirty="0" err="1"/>
              <a:t>рентгендік</a:t>
            </a:r>
            <a:r>
              <a:rPr lang="ru-RU" sz="2400" dirty="0"/>
              <a:t> </a:t>
            </a:r>
            <a:r>
              <a:rPr lang="ru-RU" sz="2400" dirty="0" err="1"/>
              <a:t>кескінін</a:t>
            </a:r>
            <a:r>
              <a:rPr lang="ru-RU" sz="2400" dirty="0"/>
              <a:t> </a:t>
            </a:r>
            <a:r>
              <a:rPr lang="ru-RU" sz="2400" dirty="0" err="1"/>
              <a:t>алудан</a:t>
            </a:r>
            <a:r>
              <a:rPr lang="ru-RU" sz="2400" dirty="0"/>
              <a:t> </a:t>
            </a:r>
            <a:r>
              <a:rPr lang="ru-RU" sz="2400" dirty="0" err="1"/>
              <a:t>тұратын</a:t>
            </a:r>
            <a:r>
              <a:rPr lang="ru-RU" sz="2400" dirty="0"/>
              <a:t> </a:t>
            </a:r>
            <a:r>
              <a:rPr lang="ru-RU" sz="2400" dirty="0" err="1"/>
              <a:t>рентгенологиялық</a:t>
            </a:r>
            <a:r>
              <a:rPr lang="ru-RU" sz="2400" dirty="0"/>
              <a:t> </a:t>
            </a:r>
            <a:r>
              <a:rPr lang="ru-RU" sz="2400" dirty="0" err="1"/>
              <a:t>зерттеу</a:t>
            </a:r>
            <a:r>
              <a:rPr lang="ru-RU" sz="2400" dirty="0"/>
              <a:t> </a:t>
            </a:r>
            <a:r>
              <a:rPr lang="ru-RU" sz="2400" dirty="0" err="1"/>
              <a:t>әдісі</a:t>
            </a:r>
            <a:r>
              <a:rPr lang="ru-RU" sz="2400" dirty="0"/>
              <a:t>. 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33770" cy="410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5910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23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Рентген </a:t>
            </a:r>
            <a:r>
              <a:rPr lang="ru-RU" sz="2400" dirty="0" err="1"/>
              <a:t>сәулесі</a:t>
            </a:r>
            <a:r>
              <a:rPr lang="ru-RU" sz="2400" dirty="0"/>
              <a:t> </a:t>
            </a:r>
            <a:r>
              <a:rPr lang="ru-RU" sz="2400" dirty="0" err="1"/>
              <a:t>ашылғаннан</a:t>
            </a:r>
            <a:r>
              <a:rPr lang="ru-RU" sz="2400" dirty="0"/>
              <a:t> </a:t>
            </a:r>
            <a:r>
              <a:rPr lang="ru-RU" sz="2400" dirty="0" err="1"/>
              <a:t>кейін</a:t>
            </a:r>
            <a:r>
              <a:rPr lang="ru-RU" sz="2400" dirty="0"/>
              <a:t> </a:t>
            </a:r>
            <a:r>
              <a:rPr lang="ru-RU" sz="2400" dirty="0" err="1"/>
              <a:t>флюрографияның</a:t>
            </a:r>
            <a:r>
              <a:rPr lang="ru-RU" sz="2400" dirty="0"/>
              <a:t> </a:t>
            </a:r>
            <a:r>
              <a:rPr lang="ru-RU" sz="2400" dirty="0" err="1"/>
              <a:t>негізгі</a:t>
            </a:r>
            <a:r>
              <a:rPr lang="ru-RU" sz="2400" dirty="0"/>
              <a:t> </a:t>
            </a:r>
            <a:r>
              <a:rPr lang="ru-RU" sz="2400" dirty="0" err="1"/>
              <a:t>принциптерін</a:t>
            </a:r>
            <a:r>
              <a:rPr lang="ru-RU" sz="2400" dirty="0"/>
              <a:t> </a:t>
            </a:r>
            <a:r>
              <a:rPr lang="ru-RU" sz="2400" dirty="0" err="1"/>
              <a:t>италиялық</a:t>
            </a:r>
            <a:r>
              <a:rPr lang="ru-RU" sz="2400" dirty="0"/>
              <a:t> </a:t>
            </a:r>
            <a:r>
              <a:rPr lang="ru-RU" sz="2400" dirty="0" err="1"/>
              <a:t>ғалымдар</a:t>
            </a:r>
            <a:r>
              <a:rPr lang="ru-RU" sz="2400" dirty="0"/>
              <a:t> </a:t>
            </a:r>
            <a:r>
              <a:rPr lang="ru-RU" sz="2800" b="1" i="1" dirty="0" err="1"/>
              <a:t>А.Баттелли</a:t>
            </a:r>
            <a:r>
              <a:rPr lang="ru-RU" sz="2400" dirty="0"/>
              <a:t> мен </a:t>
            </a:r>
            <a:r>
              <a:rPr lang="ru-RU" sz="2800" b="1" i="1" dirty="0" err="1"/>
              <a:t>А.Карбассо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америка</a:t>
            </a:r>
            <a:r>
              <a:rPr lang="ru-RU" sz="2400" dirty="0"/>
              <a:t> </a:t>
            </a:r>
            <a:r>
              <a:rPr lang="ru-RU" sz="2400" dirty="0" err="1"/>
              <a:t>ғалым</a:t>
            </a:r>
            <a:r>
              <a:rPr lang="ru-RU" sz="2400" dirty="0"/>
              <a:t> </a:t>
            </a:r>
            <a:r>
              <a:rPr lang="ru-RU" sz="2800" b="1" i="1" dirty="0" err="1"/>
              <a:t>Дж.М.Блейер</a:t>
            </a:r>
            <a:r>
              <a:rPr lang="ru-RU" sz="2400" dirty="0"/>
              <a:t> </a:t>
            </a:r>
            <a:r>
              <a:rPr lang="ru-RU" sz="2400" dirty="0" err="1"/>
              <a:t>жетілдірді</a:t>
            </a:r>
            <a:r>
              <a:rPr lang="ru-RU" sz="2400" dirty="0"/>
              <a:t>. </a:t>
            </a:r>
          </a:p>
          <a:p>
            <a:pPr algn="just"/>
            <a:r>
              <a:rPr lang="ru-RU" sz="2800" b="1" i="1" dirty="0" err="1"/>
              <a:t>Флюрографияның</a:t>
            </a:r>
            <a:r>
              <a:rPr lang="ru-RU" sz="2800" b="1" i="1" dirty="0"/>
              <a:t> </a:t>
            </a:r>
            <a:r>
              <a:rPr lang="ru-RU" sz="2800" b="1" i="1" dirty="0" err="1"/>
              <a:t>артықшылығы</a:t>
            </a:r>
            <a:r>
              <a:rPr lang="ru-RU" sz="2800" b="1" i="1" dirty="0"/>
              <a:t> </a:t>
            </a:r>
            <a:r>
              <a:rPr lang="ru-RU" sz="2400" dirty="0"/>
              <a:t>— </a:t>
            </a:r>
            <a:r>
              <a:rPr lang="ru-RU" sz="2400" dirty="0" err="1"/>
              <a:t>клиникасы</a:t>
            </a:r>
            <a:r>
              <a:rPr lang="ru-RU" sz="2400" dirty="0"/>
              <a:t> </a:t>
            </a:r>
            <a:r>
              <a:rPr lang="ru-RU" sz="2400" dirty="0" err="1"/>
              <a:t>көпке</a:t>
            </a:r>
            <a:r>
              <a:rPr lang="ru-RU" sz="2400" dirty="0"/>
              <a:t> </a:t>
            </a:r>
            <a:r>
              <a:rPr lang="ru-RU" sz="2400" dirty="0" err="1"/>
              <a:t>шейін</a:t>
            </a:r>
            <a:r>
              <a:rPr lang="ru-RU" sz="2400" dirty="0"/>
              <a:t> </a:t>
            </a:r>
            <a:r>
              <a:rPr lang="ru-RU" sz="2400" dirty="0" err="1"/>
              <a:t>жасырын</a:t>
            </a:r>
            <a:r>
              <a:rPr lang="ru-RU" sz="2400" dirty="0"/>
              <a:t> </a:t>
            </a:r>
            <a:r>
              <a:rPr lang="ru-RU" sz="2400" dirty="0" err="1"/>
              <a:t>болған</a:t>
            </a:r>
            <a:r>
              <a:rPr lang="ru-RU" sz="2400" dirty="0"/>
              <a:t> </a:t>
            </a:r>
            <a:r>
              <a:rPr lang="ru-RU" sz="2400" dirty="0" err="1"/>
              <a:t>ауруларды</a:t>
            </a:r>
            <a:r>
              <a:rPr lang="ru-RU" sz="2400" dirty="0"/>
              <a:t> </a:t>
            </a:r>
            <a:r>
              <a:rPr lang="ru-RU" sz="2400" dirty="0" err="1"/>
              <a:t>жаппай</a:t>
            </a:r>
            <a:r>
              <a:rPr lang="ru-RU" sz="2400" dirty="0"/>
              <a:t> </a:t>
            </a:r>
            <a:r>
              <a:rPr lang="ru-RU" sz="2400" dirty="0" err="1"/>
              <a:t>зерттеуге</a:t>
            </a:r>
            <a:r>
              <a:rPr lang="ru-RU" sz="2400" dirty="0"/>
              <a:t> </a:t>
            </a:r>
            <a:r>
              <a:rPr lang="ru-RU" sz="2400" dirty="0" err="1"/>
              <a:t>мүмкіндік</a:t>
            </a:r>
            <a:r>
              <a:rPr lang="ru-RU" sz="2400" dirty="0"/>
              <a:t> </a:t>
            </a:r>
            <a:r>
              <a:rPr lang="ru-RU" sz="2400" dirty="0" err="1"/>
              <a:t>береді</a:t>
            </a:r>
            <a:r>
              <a:rPr lang="ru-RU" sz="2400" dirty="0"/>
              <a:t>. </a:t>
            </a:r>
          </a:p>
          <a:p>
            <a:pPr algn="just"/>
            <a:r>
              <a:rPr lang="ru-RU" sz="2400" dirty="0" err="1"/>
              <a:t>Флюрографияны</a:t>
            </a:r>
            <a:r>
              <a:rPr lang="ru-RU" sz="2400" dirty="0"/>
              <a:t> </a:t>
            </a:r>
            <a:r>
              <a:rPr lang="ru-RU" sz="2800" b="1" i="1" dirty="0" err="1"/>
              <a:t>көкірек</a:t>
            </a:r>
            <a:r>
              <a:rPr lang="ru-RU" sz="2800" b="1" i="1" dirty="0"/>
              <a:t> </a:t>
            </a:r>
            <a:r>
              <a:rPr lang="ru-RU" sz="2800" b="1" i="1" dirty="0" err="1"/>
              <a:t>қуысының</a:t>
            </a:r>
            <a:r>
              <a:rPr lang="ru-RU" sz="2800" b="1" i="1" dirty="0"/>
              <a:t>, </a:t>
            </a:r>
            <a:r>
              <a:rPr lang="ru-RU" sz="2800" b="1" i="1" dirty="0" err="1"/>
              <a:t>сүт</a:t>
            </a:r>
            <a:r>
              <a:rPr lang="ru-RU" sz="2800" b="1" i="1" dirty="0"/>
              <a:t> </a:t>
            </a:r>
            <a:r>
              <a:rPr lang="ru-RU" sz="2800" b="1" i="1" dirty="0" err="1"/>
              <a:t>бездерінің</a:t>
            </a:r>
            <a:r>
              <a:rPr lang="ru-RU" sz="2800" b="1" i="1" dirty="0"/>
              <a:t>, </a:t>
            </a:r>
            <a:r>
              <a:rPr lang="ru-RU" sz="2800" b="1" i="1" dirty="0" err="1"/>
              <a:t>сүйек</a:t>
            </a:r>
            <a:r>
              <a:rPr lang="ru-RU" sz="2800" b="1" i="1" dirty="0"/>
              <a:t> </a:t>
            </a:r>
            <a:r>
              <a:rPr lang="ru-RU" sz="2800" b="1" i="1" dirty="0" err="1"/>
              <a:t>ауруларының</a:t>
            </a:r>
            <a:r>
              <a:rPr lang="ru-RU" sz="2800" b="1" i="1" dirty="0"/>
              <a:t> </a:t>
            </a:r>
            <a:r>
              <a:rPr lang="ru-RU" sz="2800" b="1" i="1" dirty="0" err="1"/>
              <a:t>диагностикасын</a:t>
            </a:r>
            <a:r>
              <a:rPr lang="ru-RU" sz="2800" b="1" i="1" dirty="0"/>
              <a:t> </a:t>
            </a:r>
            <a:r>
              <a:rPr lang="ru-RU" sz="2800" b="1" i="1" dirty="0" err="1"/>
              <a:t>қойғанда</a:t>
            </a:r>
            <a:r>
              <a:rPr lang="ru-RU" sz="2800" b="1" i="1" dirty="0"/>
              <a:t> </a:t>
            </a:r>
            <a:r>
              <a:rPr lang="ru-RU" sz="2800" b="1" i="1" dirty="0" err="1"/>
              <a:t>қолданады</a:t>
            </a:r>
            <a:r>
              <a:rPr lang="ru-RU" sz="2800" b="1" i="1" dirty="0"/>
              <a:t>. 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46004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Флюрографияның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түрі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бар: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1272"/>
            <a:ext cx="3898776" cy="15639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300" b="1" i="1" dirty="0" err="1"/>
              <a:t>тұрақты</a:t>
            </a:r>
            <a:r>
              <a:rPr lang="ru-RU" sz="3300" b="1" i="1" dirty="0"/>
              <a:t> </a:t>
            </a:r>
          </a:p>
          <a:p>
            <a:pPr marL="0" indent="0" algn="ctr">
              <a:buNone/>
            </a:pPr>
            <a:r>
              <a:rPr lang="kk-KZ" sz="2600" dirty="0"/>
              <a:t>(ауруханалар мен емханаларда) рентген кабинеттерде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1844824"/>
            <a:ext cx="4032448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 err="1"/>
              <a:t>жылжымалы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(автобус, вагон, машина) </a:t>
            </a:r>
            <a:r>
              <a:rPr lang="ru-RU" sz="2400" dirty="0" err="1"/>
              <a:t>кабинеттер</a:t>
            </a:r>
            <a:r>
              <a:rPr lang="ru-RU" sz="2400" dirty="0"/>
              <a:t> </a:t>
            </a:r>
            <a:r>
              <a:rPr lang="ru-RU" sz="2400" dirty="0" err="1"/>
              <a:t>пайдаланылады</a:t>
            </a:r>
            <a:r>
              <a:rPr lang="ru-RU" sz="2200" dirty="0"/>
              <a:t>.</a:t>
            </a:r>
          </a:p>
          <a:p>
            <a:pPr algn="ctr"/>
            <a:r>
              <a:rPr lang="ru-RU" sz="22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9" y="3717032"/>
            <a:ext cx="3982629" cy="272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aktubroentgen.kz/php/images/immagepro/immagepro-big/mobk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93" y="3964028"/>
            <a:ext cx="48087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84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Негізгі сұрақтар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kk-KZ" b="1" i="1" dirty="0"/>
              <a:t>Медицинада қолданылатын кейбір диагностикалық әдістер:</a:t>
            </a:r>
            <a:endParaRPr lang="ru-RU" b="1" i="1" dirty="0"/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kk-KZ" sz="2400" dirty="0"/>
              <a:t>ЭКГ; Холтер әдісі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Аудиометрия;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Флюорография; Рентген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ru-RU" sz="2400" dirty="0" err="1"/>
              <a:t>Компьютерлік</a:t>
            </a:r>
            <a:r>
              <a:rPr lang="ru-RU" sz="2400" dirty="0"/>
              <a:t> томография;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ru-RU" sz="2400" dirty="0" err="1"/>
              <a:t>Магнитті-резонансты</a:t>
            </a:r>
            <a:r>
              <a:rPr lang="ru-RU" sz="2400" dirty="0"/>
              <a:t> томография;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ru-RU" sz="2400" dirty="0" err="1"/>
              <a:t>Ультрадыбыстық</a:t>
            </a:r>
            <a:r>
              <a:rPr lang="ru-RU" sz="2400" dirty="0"/>
              <a:t> </a:t>
            </a:r>
            <a:r>
              <a:rPr lang="ru-RU" sz="2400" dirty="0" err="1"/>
              <a:t>зерттеу</a:t>
            </a:r>
            <a:r>
              <a:rPr lang="ru-RU" sz="2400" dirty="0"/>
              <a:t> </a:t>
            </a:r>
            <a:r>
              <a:rPr lang="ru-RU" sz="2400" dirty="0" err="1"/>
              <a:t>әдісі</a:t>
            </a:r>
            <a:r>
              <a:rPr lang="ru-RU" sz="2400" dirty="0"/>
              <a:t>;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kk-KZ" sz="2400" dirty="0"/>
              <a:t>Радиоизотоптық диагностика;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8370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63"/>
            <a:ext cx="3982801" cy="405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293096"/>
            <a:ext cx="8229600" cy="244827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err="1"/>
              <a:t>Кейбір</a:t>
            </a:r>
            <a:r>
              <a:rPr lang="ru-RU" sz="2400" dirty="0"/>
              <a:t> </a:t>
            </a:r>
            <a:r>
              <a:rPr lang="ru-RU" sz="2400" dirty="0" err="1"/>
              <a:t>жұмыс</a:t>
            </a:r>
            <a:r>
              <a:rPr lang="ru-RU" sz="2400" dirty="0"/>
              <a:t> </a:t>
            </a:r>
            <a:r>
              <a:rPr lang="ru-RU" sz="2400" dirty="0" err="1"/>
              <a:t>орнындағы</a:t>
            </a:r>
            <a:r>
              <a:rPr lang="ru-RU" sz="2400" dirty="0"/>
              <a:t> </a:t>
            </a:r>
            <a:r>
              <a:rPr lang="ru-RU" sz="2400" dirty="0" err="1"/>
              <a:t>қызметкерлер</a:t>
            </a:r>
            <a:r>
              <a:rPr lang="ru-RU" sz="2400" dirty="0"/>
              <a:t> </a:t>
            </a:r>
            <a:r>
              <a:rPr lang="ru-RU" sz="2400" b="1" i="1" dirty="0"/>
              <a:t>6 айда </a:t>
            </a:r>
            <a:r>
              <a:rPr lang="ru-RU" sz="2400" b="1" i="1" dirty="0" err="1"/>
              <a:t>бір</a:t>
            </a:r>
            <a:r>
              <a:rPr lang="ru-RU" sz="2400" b="1" i="1" dirty="0"/>
              <a:t> </a:t>
            </a:r>
            <a:r>
              <a:rPr lang="ru-RU" sz="2400" b="1" i="1" dirty="0" err="1"/>
              <a:t>рет</a:t>
            </a:r>
            <a:r>
              <a:rPr lang="ru-RU" sz="2400" b="1" i="1" dirty="0"/>
              <a:t>; </a:t>
            </a:r>
          </a:p>
          <a:p>
            <a:r>
              <a:rPr lang="ru-RU" sz="2400" dirty="0"/>
              <a:t>ал </a:t>
            </a:r>
            <a:r>
              <a:rPr lang="ru-RU" sz="2400" dirty="0" err="1"/>
              <a:t>тағам</a:t>
            </a:r>
            <a:r>
              <a:rPr lang="ru-RU" sz="2400" dirty="0"/>
              <a:t> </a:t>
            </a:r>
            <a:r>
              <a:rPr lang="ru-RU" sz="2400" dirty="0" err="1"/>
              <a:t>өнеркәсібінде</a:t>
            </a:r>
            <a:r>
              <a:rPr lang="ru-RU" sz="2400" dirty="0"/>
              <a:t>, </a:t>
            </a:r>
            <a:r>
              <a:rPr lang="ru-RU" sz="2400" dirty="0" err="1"/>
              <a:t>қоғамдық</a:t>
            </a:r>
            <a:r>
              <a:rPr lang="ru-RU" sz="2400" dirty="0"/>
              <a:t> </a:t>
            </a:r>
            <a:r>
              <a:rPr lang="ru-RU" sz="2400" dirty="0" err="1"/>
              <a:t>тамақтану</a:t>
            </a:r>
            <a:r>
              <a:rPr lang="ru-RU" sz="2400" dirty="0"/>
              <a:t>; сан.-гигиен. (</a:t>
            </a:r>
            <a:r>
              <a:rPr lang="ru-RU" sz="2400" dirty="0" err="1"/>
              <a:t>шаштаразда</a:t>
            </a:r>
            <a:r>
              <a:rPr lang="ru-RU" sz="2400" dirty="0"/>
              <a:t>, </a:t>
            </a:r>
            <a:r>
              <a:rPr lang="ru-RU" sz="2400" dirty="0" err="1"/>
              <a:t>моншада</a:t>
            </a:r>
            <a:r>
              <a:rPr lang="ru-RU" sz="2400" dirty="0"/>
              <a:t>, </a:t>
            </a:r>
            <a:r>
              <a:rPr lang="ru-RU" sz="2400" dirty="0" err="1"/>
              <a:t>т.б</a:t>
            </a:r>
            <a:r>
              <a:rPr lang="ru-RU" sz="2400" dirty="0"/>
              <a:t>.) </a:t>
            </a:r>
            <a:r>
              <a:rPr lang="ru-RU" sz="2400" dirty="0" err="1"/>
              <a:t>орындарында</a:t>
            </a:r>
            <a:r>
              <a:rPr lang="ru-RU" sz="2400" dirty="0"/>
              <a:t>, </a:t>
            </a:r>
            <a:r>
              <a:rPr lang="ru-RU" sz="2400" dirty="0" err="1"/>
              <a:t>дәріханада</a:t>
            </a:r>
            <a:r>
              <a:rPr lang="ru-RU" sz="2400" dirty="0"/>
              <a:t>, </a:t>
            </a:r>
            <a:r>
              <a:rPr lang="ru-RU" sz="2400" dirty="0" err="1"/>
              <a:t>жатақханаларда</a:t>
            </a:r>
            <a:r>
              <a:rPr lang="ru-RU" sz="2400" dirty="0"/>
              <a:t>, </a:t>
            </a:r>
            <a:r>
              <a:rPr lang="ru-RU" sz="2400" dirty="0" err="1"/>
              <a:t>кітапханаларда</a:t>
            </a:r>
            <a:r>
              <a:rPr lang="ru-RU" sz="2400" dirty="0"/>
              <a:t>, </a:t>
            </a:r>
            <a:r>
              <a:rPr lang="ru-RU" sz="2400" dirty="0" err="1"/>
              <a:t>т.б</a:t>
            </a:r>
            <a:r>
              <a:rPr lang="ru-RU" sz="2400" dirty="0"/>
              <a:t>. </a:t>
            </a:r>
            <a:r>
              <a:rPr lang="ru-RU" sz="2400" dirty="0" err="1"/>
              <a:t>жұмыс</a:t>
            </a:r>
            <a:r>
              <a:rPr lang="ru-RU" sz="2400" dirty="0"/>
              <a:t> </a:t>
            </a:r>
            <a:r>
              <a:rPr lang="ru-RU" sz="2400" dirty="0" err="1"/>
              <a:t>істейтін</a:t>
            </a:r>
            <a:r>
              <a:rPr lang="ru-RU" sz="2400" dirty="0"/>
              <a:t> </a:t>
            </a:r>
            <a:r>
              <a:rPr lang="ru-RU" sz="2400" dirty="0" err="1"/>
              <a:t>адамдар</a:t>
            </a:r>
            <a:r>
              <a:rPr lang="ru-RU" sz="2400" dirty="0"/>
              <a:t> </a:t>
            </a:r>
            <a:r>
              <a:rPr lang="ru-RU" sz="2400" b="1" i="1" dirty="0" err="1"/>
              <a:t>жылына</a:t>
            </a:r>
            <a:r>
              <a:rPr lang="ru-RU" sz="2400" b="1" i="1" dirty="0"/>
              <a:t> 1 </a:t>
            </a:r>
            <a:r>
              <a:rPr lang="ru-RU" sz="2400" b="1" i="1" dirty="0" err="1"/>
              <a:t>рет</a:t>
            </a:r>
            <a:r>
              <a:rPr lang="ru-RU" sz="2400" b="1" i="1" dirty="0"/>
              <a:t> </a:t>
            </a:r>
            <a:r>
              <a:rPr lang="ru-RU" sz="2400" dirty="0" err="1"/>
              <a:t>флюрографиялық</a:t>
            </a:r>
            <a:r>
              <a:rPr lang="ru-RU" sz="2400" dirty="0"/>
              <a:t> </a:t>
            </a:r>
            <a:r>
              <a:rPr lang="ru-RU" sz="2400" dirty="0" err="1"/>
              <a:t>тексерістен</a:t>
            </a:r>
            <a:r>
              <a:rPr lang="ru-RU" sz="2400" dirty="0"/>
              <a:t> </a:t>
            </a:r>
            <a:r>
              <a:rPr lang="ru-RU" sz="2400" dirty="0" err="1"/>
              <a:t>өтіп</a:t>
            </a:r>
            <a:r>
              <a:rPr lang="ru-RU" sz="2400" dirty="0"/>
              <a:t> </a:t>
            </a:r>
            <a:r>
              <a:rPr lang="ru-RU" sz="2400" dirty="0" err="1"/>
              <a:t>отыруы</a:t>
            </a:r>
            <a:r>
              <a:rPr lang="ru-RU" sz="2400" dirty="0"/>
              <a:t> </a:t>
            </a:r>
            <a:r>
              <a:rPr lang="ru-RU" sz="2400" dirty="0" err="1"/>
              <a:t>тиіс</a:t>
            </a:r>
            <a:r>
              <a:rPr lang="ru-RU" sz="24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04" y="0"/>
            <a:ext cx="3146650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04" y="2088231"/>
            <a:ext cx="3146650" cy="196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277" r="21405" b="-277"/>
          <a:stretch/>
        </p:blipFill>
        <p:spPr bwMode="auto">
          <a:xfrm>
            <a:off x="0" y="-11263"/>
            <a:ext cx="3177154" cy="406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353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Рентгенография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объекттердің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ішкі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құрылысын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зерттеуге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рентген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сәулесінің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көмегімен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орындалады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пленкаларда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қағаздарда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кескінделеді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 descr="C:\Users\Сергей\Desktop\неинвазивные методы диагностики\рентгевоский аппара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3048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C:\Users\Сергей\Desktop\неинвазивные методы диагностики\rentgen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3396"/>
            <a:ext cx="2895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612389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Рентгенографияның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диагностикада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қолданылуы</a:t>
            </a:r>
            <a:r>
              <a:rPr lang="ru-RU" sz="3200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9725"/>
            <a:ext cx="5562600" cy="5248275"/>
          </a:xfrm>
        </p:spPr>
        <p:txBody>
          <a:bodyPr>
            <a:normAutofit fontScale="700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инфекциялық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ісіктер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Омыртқа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жотасы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дегенеративті-дистрофиялық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(остеохондроз,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спондиллез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қисайғанда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инфекциялық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қабыну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ісік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аурулары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Перифериялық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скелетердің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әртүрлі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бөліктері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әртүрлі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травмалық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сынық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орнынан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жылжып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кетуі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вывихи),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инфекциялық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ісіктер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Іш-құрсақ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бөлімі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органдардың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перфорациясы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бүйрек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функциялары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Метросальпингография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жатыр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аймағын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фаллопиев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түтіктерін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контрастты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рентгендік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зерттеулер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тістер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ортопантомография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endParaRPr lang="ru-RU" dirty="0"/>
          </a:p>
        </p:txBody>
      </p:sp>
      <p:pic>
        <p:nvPicPr>
          <p:cNvPr id="7172" name="Picture 2" descr="C:\Users\Сергей\Desktop\неинвазивные методы диагностики\Ruka-rentg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31242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38272"/>
      </p:ext>
    </p:extLst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Рентгенографияның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тиімділігі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4419600" cy="4846638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Зерттеулі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жүргізу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жеңіл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жетімді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зерттеулерінде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пациенттің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дайындығы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Зерттеудің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бағасы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айтарлықтай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Түсірілген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кескіндерді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мамандарға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көрсетуге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2" descr="C:\Users\Сергей\Desktop\неинвазивные методы диагностики\rengen-i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167063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398123"/>
      </p:ext>
    </p:extLst>
  </p:cSld>
  <p:clrMapOvr>
    <a:masterClrMapping/>
  </p:clrMapOvr>
  <p:transition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 eaLnBrk="1" hangingPunct="1"/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Рентгенографияның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кемшіліктері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40288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Кескіннің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қатып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қалуы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органдардың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функциясын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бағалау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қиындыққа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соғады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Иондаушы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сәулелердің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болуы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зерттелетін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органдарға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кері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әсерін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тигізуі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яғни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сәулеленуі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Ақпараттылығы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таңдағы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КТ, МРТ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түрлерінен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айтарлықтай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Күрделі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анатомиялық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құрылымдардың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проекциялық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қабаттасуынан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рентген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көлеңкесі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түседі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томографияларда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әртүрлі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қабаттарын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кескіндей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алмайды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Контраст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заттарды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қолданбай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жұмсақ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ұлпалардың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өзгерістерін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анализдеу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ақпарат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29332"/>
            <a:ext cx="3201998" cy="213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27868"/>
      </p:ext>
    </p:extLst>
  </p:cSld>
  <p:clrMapOvr>
    <a:masterClrMapping/>
  </p:clrMapOvr>
  <p:transition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4" y="2852935"/>
            <a:ext cx="2922215" cy="158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28575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436595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62" y="764704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21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Томографиялық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тәсіл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5536" y="1700807"/>
            <a:ext cx="4481264" cy="496855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b="1" i="1" dirty="0"/>
              <a:t>Томография</a:t>
            </a:r>
            <a:r>
              <a:rPr lang="ru-RU" sz="2400" dirty="0"/>
              <a:t> (гр. - </a:t>
            </a:r>
            <a:r>
              <a:rPr lang="ru-RU" sz="2400" dirty="0" err="1"/>
              <a:t>қима</a:t>
            </a:r>
            <a:r>
              <a:rPr lang="ru-RU" sz="2400" dirty="0"/>
              <a:t>) </a:t>
            </a:r>
            <a:r>
              <a:rPr lang="ru-RU" sz="2400" dirty="0" err="1"/>
              <a:t>әртүрлі</a:t>
            </a:r>
            <a:r>
              <a:rPr lang="ru-RU" sz="2400" dirty="0"/>
              <a:t> </a:t>
            </a:r>
            <a:r>
              <a:rPr lang="ru-RU" sz="2400" dirty="0" err="1"/>
              <a:t>қиылысатын</a:t>
            </a:r>
            <a:r>
              <a:rPr lang="ru-RU" sz="2400" dirty="0"/>
              <a:t> </a:t>
            </a:r>
            <a:r>
              <a:rPr lang="ru-RU" sz="2400" dirty="0" err="1"/>
              <a:t>бағыттарда</a:t>
            </a:r>
            <a:r>
              <a:rPr lang="ru-RU" sz="2400" dirty="0"/>
              <a:t> </a:t>
            </a:r>
            <a:r>
              <a:rPr lang="ru-RU" sz="2400" dirty="0" err="1"/>
              <a:t>объектінің</a:t>
            </a:r>
            <a:r>
              <a:rPr lang="ru-RU" sz="2400" dirty="0"/>
              <a:t> </a:t>
            </a:r>
            <a:r>
              <a:rPr lang="ru-RU" sz="2400" dirty="0" err="1"/>
              <a:t>ішкі</a:t>
            </a:r>
            <a:r>
              <a:rPr lang="ru-RU" sz="2400" dirty="0"/>
              <a:t> </a:t>
            </a:r>
            <a:r>
              <a:rPr lang="ru-RU" sz="2400" dirty="0" err="1"/>
              <a:t>құрылымын</a:t>
            </a:r>
            <a:r>
              <a:rPr lang="ru-RU" sz="2400" dirty="0"/>
              <a:t> </a:t>
            </a:r>
            <a:r>
              <a:rPr lang="ru-RU" sz="2400" dirty="0" err="1"/>
              <a:t>көп</a:t>
            </a:r>
            <a:r>
              <a:rPr lang="ru-RU" sz="2400" dirty="0"/>
              <a:t> </a:t>
            </a:r>
            <a:r>
              <a:rPr lang="ru-RU" sz="2400" dirty="0" err="1"/>
              <a:t>қайтара</a:t>
            </a:r>
            <a:r>
              <a:rPr lang="ru-RU" sz="2400" dirty="0"/>
              <a:t> </a:t>
            </a:r>
            <a:r>
              <a:rPr lang="ru-RU" sz="2400" dirty="0" err="1"/>
              <a:t>жарықтандыру</a:t>
            </a:r>
            <a:r>
              <a:rPr lang="ru-RU" sz="2400" dirty="0"/>
              <a:t> </a:t>
            </a:r>
            <a:r>
              <a:rPr lang="ru-RU" sz="2400" dirty="0" err="1"/>
              <a:t>арқылы</a:t>
            </a:r>
            <a:r>
              <a:rPr lang="ru-RU" sz="2400" dirty="0"/>
              <a:t> </a:t>
            </a:r>
            <a:r>
              <a:rPr lang="ru-RU" sz="2400" dirty="0" err="1"/>
              <a:t>бұзбай</a:t>
            </a:r>
            <a:r>
              <a:rPr lang="ru-RU" sz="2400" dirty="0"/>
              <a:t>, </a:t>
            </a:r>
            <a:r>
              <a:rPr lang="ru-RU" sz="2400" dirty="0" err="1"/>
              <a:t>қабатты</a:t>
            </a:r>
            <a:r>
              <a:rPr lang="ru-RU" sz="2400" dirty="0"/>
              <a:t> </a:t>
            </a:r>
            <a:r>
              <a:rPr lang="ru-RU" sz="2400" dirty="0" err="1"/>
              <a:t>зерттеу</a:t>
            </a:r>
            <a:r>
              <a:rPr lang="ru-RU" sz="2400" dirty="0"/>
              <a:t> </a:t>
            </a:r>
            <a:r>
              <a:rPr lang="ru-RU" sz="2400" dirty="0" err="1"/>
              <a:t>әдісі</a:t>
            </a:r>
            <a:r>
              <a:rPr lang="ru-RU" sz="2400" dirty="0"/>
              <a:t>.</a:t>
            </a:r>
          </a:p>
          <a:p>
            <a:pPr algn="just"/>
            <a:r>
              <a:rPr lang="ru-RU" sz="2800" b="1" i="1" dirty="0"/>
              <a:t>Томография </a:t>
            </a:r>
            <a:r>
              <a:rPr lang="ru-RU" sz="2400" dirty="0"/>
              <a:t>- </a:t>
            </a:r>
            <a:r>
              <a:rPr lang="ru-RU" sz="2400" dirty="0" err="1"/>
              <a:t>зерттелетін</a:t>
            </a:r>
            <a:r>
              <a:rPr lang="ru-RU" sz="2400" dirty="0"/>
              <a:t> </a:t>
            </a:r>
            <a:r>
              <a:rPr lang="ru-RU" sz="2400" dirty="0" err="1"/>
              <a:t>объектінің</a:t>
            </a:r>
            <a:r>
              <a:rPr lang="ru-RU" sz="2400" dirty="0"/>
              <a:t> </a:t>
            </a:r>
            <a:r>
              <a:rPr lang="ru-RU" sz="2400" dirty="0" err="1"/>
              <a:t>белгілі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тереңдігінде</a:t>
            </a:r>
            <a:r>
              <a:rPr lang="ru-RU" sz="2400" dirty="0"/>
              <a:t> </a:t>
            </a:r>
            <a:r>
              <a:rPr lang="ru-RU" sz="2400" dirty="0" err="1"/>
              <a:t>жатқан</a:t>
            </a:r>
            <a:r>
              <a:rPr lang="ru-RU" sz="2400" dirty="0"/>
              <a:t> </a:t>
            </a:r>
            <a:r>
              <a:rPr lang="ru-RU" sz="2400" dirty="0" err="1"/>
              <a:t>қабатының</a:t>
            </a:r>
            <a:r>
              <a:rPr lang="ru-RU" sz="2400" dirty="0"/>
              <a:t> </a:t>
            </a:r>
            <a:r>
              <a:rPr lang="ru-RU" sz="2400" dirty="0" err="1"/>
              <a:t>кескінін</a:t>
            </a:r>
            <a:r>
              <a:rPr lang="ru-RU" sz="2400" dirty="0"/>
              <a:t> </a:t>
            </a:r>
            <a:r>
              <a:rPr lang="ru-RU" sz="2400" dirty="0" err="1"/>
              <a:t>алуға</a:t>
            </a:r>
            <a:r>
              <a:rPr lang="ru-RU" sz="2400" dirty="0"/>
              <a:t> </a:t>
            </a:r>
            <a:r>
              <a:rPr lang="ru-RU" sz="2400" dirty="0" err="1"/>
              <a:t>мүмкіндік</a:t>
            </a:r>
            <a:r>
              <a:rPr lang="ru-RU" sz="2400" dirty="0"/>
              <a:t> </a:t>
            </a:r>
            <a:r>
              <a:rPr lang="ru-RU" sz="2400" dirty="0" err="1"/>
              <a:t>беретін</a:t>
            </a:r>
            <a:r>
              <a:rPr lang="ru-RU" sz="2400" dirty="0"/>
              <a:t> </a:t>
            </a:r>
            <a:r>
              <a:rPr lang="ru-RU" sz="2400" dirty="0" err="1"/>
              <a:t>рентгенологиялық</a:t>
            </a:r>
            <a:r>
              <a:rPr lang="ru-RU" sz="2400" dirty="0"/>
              <a:t> </a:t>
            </a:r>
            <a:r>
              <a:rPr lang="ru-RU" sz="2400" dirty="0" err="1"/>
              <a:t>зерттеу</a:t>
            </a:r>
            <a:r>
              <a:rPr lang="ru-RU" sz="2400" dirty="0"/>
              <a:t> </a:t>
            </a:r>
            <a:r>
              <a:rPr lang="ru-RU" sz="2400" dirty="0" err="1"/>
              <a:t>әдісі</a:t>
            </a:r>
            <a:r>
              <a:rPr lang="ru-RU" sz="24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8" y="2060848"/>
            <a:ext cx="399460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56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77072"/>
            <a:ext cx="8229600" cy="247687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err="1"/>
              <a:t>Қабатты</a:t>
            </a:r>
            <a:r>
              <a:rPr lang="ru-RU" sz="2400" dirty="0"/>
              <a:t> (</a:t>
            </a:r>
            <a:r>
              <a:rPr lang="ru-RU" sz="2400" dirty="0" err="1"/>
              <a:t>қатпарлы</a:t>
            </a:r>
            <a:r>
              <a:rPr lang="ru-RU" sz="2400" dirty="0"/>
              <a:t>) </a:t>
            </a:r>
            <a:r>
              <a:rPr lang="ru-RU" sz="2400" dirty="0" err="1"/>
              <a:t>кескін</a:t>
            </a:r>
            <a:r>
              <a:rPr lang="ru-RU" sz="2400" dirty="0"/>
              <a:t> </a:t>
            </a:r>
            <a:r>
              <a:rPr lang="ru-RU" sz="2400" dirty="0" err="1"/>
              <a:t>алу</a:t>
            </a:r>
            <a:r>
              <a:rPr lang="ru-RU" sz="2400" dirty="0"/>
              <a:t> </a:t>
            </a:r>
            <a:r>
              <a:rPr lang="ru-RU" sz="2400" dirty="0" err="1"/>
              <a:t>үш</a:t>
            </a:r>
            <a:r>
              <a:rPr lang="ru-RU" sz="2400" dirty="0"/>
              <a:t> </a:t>
            </a:r>
            <a:r>
              <a:rPr lang="ru-RU" sz="2400" dirty="0" err="1"/>
              <a:t>құраушының</a:t>
            </a:r>
            <a:r>
              <a:rPr lang="ru-RU" sz="2400" dirty="0"/>
              <a:t> (рентген </a:t>
            </a:r>
            <a:r>
              <a:rPr lang="ru-RU" sz="2400" dirty="0" err="1"/>
              <a:t>түтігі</a:t>
            </a:r>
            <a:r>
              <a:rPr lang="ru-RU" sz="2400" dirty="0"/>
              <a:t>, рентген </a:t>
            </a:r>
            <a:r>
              <a:rPr lang="ru-RU" sz="2400" dirty="0" err="1"/>
              <a:t>пленкасы</a:t>
            </a:r>
            <a:r>
              <a:rPr lang="ru-RU" sz="2400" dirty="0"/>
              <a:t>, </a:t>
            </a:r>
            <a:r>
              <a:rPr lang="ru-RU" sz="2400" dirty="0" err="1"/>
              <a:t>зерттелетін</a:t>
            </a:r>
            <a:r>
              <a:rPr lang="ru-RU" sz="2400" dirty="0"/>
              <a:t> объект) </a:t>
            </a:r>
            <a:r>
              <a:rPr lang="ru-RU" sz="2400" dirty="0" err="1"/>
              <a:t>екеуінің</a:t>
            </a:r>
            <a:r>
              <a:rPr lang="ru-RU" sz="2400" dirty="0"/>
              <a:t> </a:t>
            </a:r>
            <a:r>
              <a:rPr lang="ru-RU" sz="2400" dirty="0" err="1"/>
              <a:t>орын</a:t>
            </a:r>
            <a:r>
              <a:rPr lang="ru-RU" sz="2400" dirty="0"/>
              <a:t> </a:t>
            </a:r>
            <a:r>
              <a:rPr lang="ru-RU" sz="2400" dirty="0" err="1"/>
              <a:t>ауыстыруына</a:t>
            </a:r>
            <a:r>
              <a:rPr lang="ru-RU" sz="2400" dirty="0"/>
              <a:t> </a:t>
            </a:r>
            <a:r>
              <a:rPr lang="ru-RU" sz="2400" dirty="0" err="1"/>
              <a:t>негізделген</a:t>
            </a:r>
            <a:r>
              <a:rPr lang="ru-RU" sz="2400" dirty="0"/>
              <a:t>. </a:t>
            </a:r>
            <a:endParaRPr lang="en-US" sz="2400" dirty="0"/>
          </a:p>
          <a:p>
            <a:pPr algn="just"/>
            <a:r>
              <a:rPr lang="ru-RU" sz="2400" dirty="0" err="1"/>
              <a:t>Зерттелетін</a:t>
            </a:r>
            <a:r>
              <a:rPr lang="ru-RU" sz="2400" dirty="0"/>
              <a:t> объект </a:t>
            </a:r>
            <a:r>
              <a:rPr lang="ru-RU" sz="2400" dirty="0" err="1"/>
              <a:t>қозғалмай</a:t>
            </a:r>
            <a:r>
              <a:rPr lang="ru-RU" sz="2400" dirty="0"/>
              <a:t>, рентген </a:t>
            </a:r>
            <a:r>
              <a:rPr lang="ru-RU" sz="2400" dirty="0" err="1"/>
              <a:t>түтігі</a:t>
            </a:r>
            <a:r>
              <a:rPr lang="ru-RU" sz="2400" dirty="0"/>
              <a:t> мен </a:t>
            </a:r>
            <a:r>
              <a:rPr lang="ru-RU" sz="2400" dirty="0" err="1"/>
              <a:t>пленкасы</a:t>
            </a:r>
            <a:r>
              <a:rPr lang="ru-RU" sz="2400" dirty="0"/>
              <a:t> бар кассета </a:t>
            </a:r>
            <a:r>
              <a:rPr lang="ru-RU" sz="2400" dirty="0" err="1"/>
              <a:t>қарама-қарсы</a:t>
            </a:r>
            <a:r>
              <a:rPr lang="ru-RU" sz="2400" dirty="0"/>
              <a:t> </a:t>
            </a:r>
            <a:r>
              <a:rPr lang="ru-RU" sz="2400" dirty="0" err="1"/>
              <a:t>бағытта</a:t>
            </a:r>
            <a:r>
              <a:rPr lang="ru-RU" sz="2400" dirty="0"/>
              <a:t> </a:t>
            </a:r>
            <a:r>
              <a:rPr lang="ru-RU" sz="2400" dirty="0" err="1"/>
              <a:t>үйлесімді</a:t>
            </a:r>
            <a:r>
              <a:rPr lang="ru-RU" sz="2400" dirty="0"/>
              <a:t> </a:t>
            </a:r>
            <a:r>
              <a:rPr lang="ru-RU" sz="2400" dirty="0" err="1"/>
              <a:t>орын</a:t>
            </a:r>
            <a:r>
              <a:rPr lang="ru-RU" sz="2400" dirty="0"/>
              <a:t> </a:t>
            </a:r>
            <a:r>
              <a:rPr lang="ru-RU" sz="2400" dirty="0" err="1"/>
              <a:t>ауыстыратын</a:t>
            </a:r>
            <a:r>
              <a:rPr lang="ru-RU" sz="2400" dirty="0"/>
              <a:t> </a:t>
            </a:r>
            <a:r>
              <a:rPr lang="ru-RU" sz="2400" dirty="0" err="1"/>
              <a:t>әдістеме</a:t>
            </a:r>
            <a:r>
              <a:rPr lang="ru-RU" sz="2400" dirty="0"/>
              <a:t> </a:t>
            </a:r>
            <a:r>
              <a:rPr lang="ru-RU" sz="2400" dirty="0" err="1"/>
              <a:t>кең</a:t>
            </a:r>
            <a:r>
              <a:rPr lang="ru-RU" sz="2400" dirty="0"/>
              <a:t> </a:t>
            </a:r>
            <a:r>
              <a:rPr lang="ru-RU" sz="2400" dirty="0" err="1"/>
              <a:t>таралған</a:t>
            </a:r>
            <a:r>
              <a:rPr lang="ru-RU" sz="2400" dirty="0"/>
              <a:t>. </a:t>
            </a:r>
          </a:p>
        </p:txBody>
      </p:sp>
      <p:pic>
        <p:nvPicPr>
          <p:cNvPr id="2050" name="Picture 2" descr="http://like.sumy.ua/images/materials/2015/september/tomografi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22" y="188638"/>
            <a:ext cx="6203876" cy="36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65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4048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err="1"/>
              <a:t>Қазіргі</a:t>
            </a:r>
            <a:r>
              <a:rPr lang="ru-RU" sz="2400" dirty="0"/>
              <a:t> </a:t>
            </a:r>
            <a:r>
              <a:rPr lang="ru-RU" sz="2400" dirty="0" err="1"/>
              <a:t>кезде</a:t>
            </a:r>
            <a:r>
              <a:rPr lang="ru-RU" sz="2400" dirty="0"/>
              <a:t> </a:t>
            </a:r>
            <a:r>
              <a:rPr lang="ru-RU" sz="2400" dirty="0" err="1"/>
              <a:t>зерттеулерде</a:t>
            </a:r>
            <a:r>
              <a:rPr lang="ru-RU" sz="2400" dirty="0"/>
              <a:t> </a:t>
            </a:r>
            <a:r>
              <a:rPr lang="ru-RU" sz="2400" dirty="0" err="1"/>
              <a:t>кейінгі</a:t>
            </a:r>
            <a:r>
              <a:rPr lang="ru-RU" sz="2400" dirty="0"/>
              <a:t> </a:t>
            </a:r>
            <a:r>
              <a:rPr lang="ru-RU" sz="2400" dirty="0" err="1"/>
              <a:t>әдіс</a:t>
            </a:r>
            <a:r>
              <a:rPr lang="ru-RU" sz="2400" dirty="0"/>
              <a:t> </a:t>
            </a:r>
            <a:r>
              <a:rPr lang="ru-RU" sz="2400" dirty="0" err="1"/>
              <a:t>көп</a:t>
            </a:r>
            <a:r>
              <a:rPr lang="ru-RU" sz="2400" dirty="0"/>
              <a:t> </a:t>
            </a:r>
            <a:r>
              <a:rPr lang="ru-RU" sz="2400" dirty="0" err="1"/>
              <a:t>қолданылмайды</a:t>
            </a:r>
            <a:r>
              <a:rPr lang="ru-RU" sz="2400" dirty="0"/>
              <a:t>, </a:t>
            </a:r>
            <a:r>
              <a:rPr lang="ru-RU" sz="2400" dirty="0" err="1"/>
              <a:t>себебі</a:t>
            </a:r>
            <a:r>
              <a:rPr lang="ru-RU" sz="2400" dirty="0"/>
              <a:t> аз </a:t>
            </a:r>
            <a:r>
              <a:rPr lang="ru-RU" sz="2400" dirty="0" err="1"/>
              <a:t>ақпараттарды</a:t>
            </a:r>
            <a:r>
              <a:rPr lang="ru-RU" sz="2400" dirty="0"/>
              <a:t> </a:t>
            </a:r>
            <a:r>
              <a:rPr lang="ru-RU" sz="2400" dirty="0" err="1"/>
              <a:t>беретіндіктен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доза </a:t>
            </a:r>
            <a:r>
              <a:rPr lang="ru-RU" sz="2400" dirty="0" err="1"/>
              <a:t>мөлшерінің</a:t>
            </a:r>
            <a:r>
              <a:rPr lang="ru-RU" sz="2400" dirty="0"/>
              <a:t> </a:t>
            </a:r>
            <a:r>
              <a:rPr lang="ru-RU" sz="2400" dirty="0" err="1"/>
              <a:t>жоғары</a:t>
            </a:r>
            <a:r>
              <a:rPr lang="ru-RU" sz="2400" dirty="0"/>
              <a:t> </a:t>
            </a:r>
            <a:r>
              <a:rPr lang="ru-RU" sz="2400" dirty="0" err="1"/>
              <a:t>болуынан</a:t>
            </a:r>
            <a:r>
              <a:rPr lang="ru-RU" sz="2400" dirty="0"/>
              <a:t>, </a:t>
            </a:r>
            <a:r>
              <a:rPr lang="ru-RU" sz="2400" dirty="0" err="1"/>
              <a:t>соның</a:t>
            </a:r>
            <a:r>
              <a:rPr lang="ru-RU" sz="2400" dirty="0"/>
              <a:t> </a:t>
            </a:r>
            <a:r>
              <a:rPr lang="ru-RU" sz="2400" dirty="0" err="1"/>
              <a:t>салдарынан</a:t>
            </a:r>
            <a:r>
              <a:rPr lang="ru-RU" sz="2400" dirty="0"/>
              <a:t> </a:t>
            </a:r>
            <a:r>
              <a:rPr lang="ru-RU" sz="2400" dirty="0" err="1"/>
              <a:t>осындай</a:t>
            </a:r>
            <a:r>
              <a:rPr lang="ru-RU" sz="2400" dirty="0"/>
              <a:t> </a:t>
            </a:r>
            <a:r>
              <a:rPr lang="ru-RU" sz="2400" dirty="0" err="1"/>
              <a:t>анықтама</a:t>
            </a:r>
            <a:r>
              <a:rPr lang="ru-RU" sz="2400" dirty="0"/>
              <a:t> </a:t>
            </a:r>
            <a:r>
              <a:rPr lang="ru-RU" sz="2400" dirty="0" err="1"/>
              <a:t>моральдық</a:t>
            </a:r>
            <a:r>
              <a:rPr lang="ru-RU" sz="2400" dirty="0"/>
              <a:t> </a:t>
            </a:r>
            <a:r>
              <a:rPr lang="ru-RU" sz="2400" dirty="0" err="1"/>
              <a:t>жағынан</a:t>
            </a:r>
            <a:r>
              <a:rPr lang="ru-RU" sz="2400" dirty="0"/>
              <a:t> </a:t>
            </a:r>
            <a:r>
              <a:rPr lang="ru-RU" sz="2400" dirty="0" err="1"/>
              <a:t>ескірді</a:t>
            </a:r>
            <a:r>
              <a:rPr lang="ru-RU" sz="2400" dirty="0"/>
              <a:t>, </a:t>
            </a:r>
            <a:r>
              <a:rPr lang="ru-RU" sz="2400" dirty="0" err="1"/>
              <a:t>сондықтан</a:t>
            </a:r>
            <a:r>
              <a:rPr lang="ru-RU" sz="2400" dirty="0"/>
              <a:t>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әдіс</a:t>
            </a:r>
            <a:r>
              <a:rPr lang="ru-RU" sz="2400" dirty="0"/>
              <a:t> </a:t>
            </a:r>
            <a:r>
              <a:rPr lang="ru-RU" sz="2400" b="1" i="1" dirty="0" err="1"/>
              <a:t>классикалық</a:t>
            </a:r>
            <a:r>
              <a:rPr lang="ru-RU" sz="2400" b="1" i="1" dirty="0"/>
              <a:t> томография </a:t>
            </a:r>
            <a:r>
              <a:rPr lang="ru-RU" sz="2400" dirty="0" err="1"/>
              <a:t>немесе</a:t>
            </a:r>
            <a:r>
              <a:rPr lang="ru-RU" sz="2400" dirty="0"/>
              <a:t> </a:t>
            </a:r>
            <a:r>
              <a:rPr lang="ru-RU" sz="2400" b="1" i="1" dirty="0" err="1"/>
              <a:t>сызықтық</a:t>
            </a:r>
            <a:r>
              <a:rPr lang="ru-RU" sz="2400" b="1" i="1" dirty="0"/>
              <a:t> томография </a:t>
            </a:r>
            <a:r>
              <a:rPr lang="ru-RU" sz="2400" dirty="0" err="1"/>
              <a:t>деген</a:t>
            </a:r>
            <a:r>
              <a:rPr lang="ru-RU" sz="2400" dirty="0"/>
              <a:t> </a:t>
            </a:r>
            <a:r>
              <a:rPr lang="ru-RU" sz="2400" dirty="0" err="1"/>
              <a:t>атқа</a:t>
            </a:r>
            <a:r>
              <a:rPr lang="ru-RU" sz="2400" dirty="0"/>
              <a:t> </a:t>
            </a:r>
            <a:r>
              <a:rPr lang="ru-RU" sz="2400" dirty="0" err="1"/>
              <a:t>ие</a:t>
            </a:r>
            <a:r>
              <a:rPr lang="ru-RU" sz="2400" dirty="0"/>
              <a:t> </a:t>
            </a:r>
            <a:r>
              <a:rPr lang="ru-RU" sz="2400" dirty="0" err="1"/>
              <a:t>болды</a:t>
            </a:r>
            <a:r>
              <a:rPr lang="ru-RU" sz="2400" dirty="0"/>
              <a:t>.</a:t>
            </a:r>
          </a:p>
          <a:p>
            <a:pPr algn="just"/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5816"/>
            <a:ext cx="468052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r="13910"/>
          <a:stretch/>
        </p:blipFill>
        <p:spPr bwMode="auto">
          <a:xfrm>
            <a:off x="5023847" y="2731840"/>
            <a:ext cx="376608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112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4860"/>
            <a:ext cx="8229600" cy="44482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Есептеуіш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томографиясы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19728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err="1"/>
              <a:t>Есептеуіш</a:t>
            </a:r>
            <a:r>
              <a:rPr lang="ru-RU" sz="2400" dirty="0"/>
              <a:t> </a:t>
            </a:r>
            <a:r>
              <a:rPr lang="ru-RU" sz="2400" dirty="0" err="1"/>
              <a:t>томографиясы</a:t>
            </a:r>
            <a:r>
              <a:rPr lang="ru-RU" sz="2400" dirty="0"/>
              <a:t> - </a:t>
            </a:r>
            <a:r>
              <a:rPr lang="ru-RU" sz="2400" dirty="0" err="1"/>
              <a:t>кескіндеу</a:t>
            </a:r>
            <a:r>
              <a:rPr lang="ru-RU" sz="2400" dirty="0"/>
              <a:t> (</a:t>
            </a:r>
            <a:r>
              <a:rPr lang="ru-RU" sz="2400" dirty="0" err="1"/>
              <a:t>проекциялы</a:t>
            </a:r>
            <a:r>
              <a:rPr lang="ru-RU" sz="2400" dirty="0"/>
              <a:t>) </a:t>
            </a:r>
            <a:r>
              <a:rPr lang="ru-RU" sz="2400" dirty="0" err="1"/>
              <a:t>мәліметтері</a:t>
            </a:r>
            <a:r>
              <a:rPr lang="ru-RU" sz="2400" dirty="0"/>
              <a:t> </a:t>
            </a:r>
            <a:r>
              <a:rPr lang="ru-RU" sz="2400" dirty="0" err="1"/>
              <a:t>бойынша</a:t>
            </a:r>
            <a:r>
              <a:rPr lang="ru-RU" sz="2400" dirty="0"/>
              <a:t> </a:t>
            </a:r>
            <a:r>
              <a:rPr lang="ru-RU" sz="2400" dirty="0" err="1"/>
              <a:t>объектінің</a:t>
            </a:r>
            <a:r>
              <a:rPr lang="ru-RU" sz="2400" dirty="0"/>
              <a:t> </a:t>
            </a:r>
            <a:r>
              <a:rPr lang="ru-RU" sz="2400" dirty="0" err="1"/>
              <a:t>ішкі</a:t>
            </a:r>
            <a:r>
              <a:rPr lang="ru-RU" sz="2400" dirty="0"/>
              <a:t> </a:t>
            </a:r>
            <a:r>
              <a:rPr lang="ru-RU" sz="2400" dirty="0" err="1"/>
              <a:t>құрылымын</a:t>
            </a:r>
            <a:r>
              <a:rPr lang="ru-RU" sz="2400" dirty="0"/>
              <a:t> </a:t>
            </a:r>
            <a:r>
              <a:rPr lang="ru-RU" sz="2400" dirty="0" err="1"/>
              <a:t>қайтадан</a:t>
            </a:r>
            <a:r>
              <a:rPr lang="ru-RU" sz="2400" dirty="0"/>
              <a:t> </a:t>
            </a:r>
            <a:r>
              <a:rPr lang="ru-RU" sz="2400" dirty="0" err="1"/>
              <a:t>қалпына</a:t>
            </a:r>
            <a:r>
              <a:rPr lang="ru-RU" sz="2400" dirty="0"/>
              <a:t> </a:t>
            </a:r>
            <a:r>
              <a:rPr lang="ru-RU" sz="2400" dirty="0" err="1"/>
              <a:t>келтірудің</a:t>
            </a:r>
            <a:r>
              <a:rPr lang="ru-RU" sz="2400" dirty="0"/>
              <a:t> </a:t>
            </a:r>
            <a:r>
              <a:rPr lang="ru-RU" sz="2400" dirty="0" err="1"/>
              <a:t>математикалық</a:t>
            </a:r>
            <a:r>
              <a:rPr lang="ru-RU" sz="2400" dirty="0"/>
              <a:t> </a:t>
            </a:r>
            <a:r>
              <a:rPr lang="ru-RU" sz="2400" dirty="0" err="1"/>
              <a:t>әдістерін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алгоритмін</a:t>
            </a:r>
            <a:r>
              <a:rPr lang="ru-RU" sz="2400" dirty="0"/>
              <a:t> </a:t>
            </a:r>
            <a:r>
              <a:rPr lang="ru-RU" sz="2400" dirty="0" err="1"/>
              <a:t>жасаумен</a:t>
            </a:r>
            <a:r>
              <a:rPr lang="ru-RU" sz="2400" dirty="0"/>
              <a:t> </a:t>
            </a:r>
            <a:r>
              <a:rPr lang="ru-RU" sz="2400" dirty="0" err="1"/>
              <a:t>шұғылданатын</a:t>
            </a:r>
            <a:r>
              <a:rPr lang="ru-RU" sz="2400" dirty="0"/>
              <a:t> </a:t>
            </a:r>
            <a:r>
              <a:rPr lang="ru-RU" sz="2400" dirty="0" err="1"/>
              <a:t>математиканың</a:t>
            </a:r>
            <a:r>
              <a:rPr lang="ru-RU" sz="2400" dirty="0"/>
              <a:t> </a:t>
            </a:r>
            <a:r>
              <a:rPr lang="ru-RU" sz="2400" dirty="0" err="1"/>
              <a:t>бөлімі</a:t>
            </a:r>
            <a:r>
              <a:rPr lang="ru-RU" sz="24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78775"/>
            <a:ext cx="5243871" cy="3493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513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6632"/>
            <a:ext cx="9073008" cy="6741368"/>
          </a:xfrm>
        </p:spPr>
        <p:txBody>
          <a:bodyPr>
            <a:normAutofit/>
          </a:bodyPr>
          <a:lstStyle/>
          <a:p>
            <a:r>
              <a:rPr lang="ru-RU" sz="2000" dirty="0"/>
              <a:t>Электрокардиография – (ЭКГ)-</a:t>
            </a:r>
            <a:r>
              <a:rPr lang="ru-RU" sz="2000" dirty="0" err="1"/>
              <a:t>жүрек</a:t>
            </a:r>
            <a:r>
              <a:rPr lang="ru-RU" sz="2000" dirty="0"/>
              <a:t> </a:t>
            </a:r>
            <a:r>
              <a:rPr lang="ru-RU" sz="2000" dirty="0" err="1"/>
              <a:t>циклінің</a:t>
            </a:r>
            <a:r>
              <a:rPr lang="ru-RU" sz="2000" dirty="0"/>
              <a:t> </a:t>
            </a:r>
            <a:r>
              <a:rPr lang="ru-RU" sz="2000" dirty="0" err="1"/>
              <a:t>белгілі</a:t>
            </a:r>
            <a:r>
              <a:rPr lang="ru-RU" sz="2000" dirty="0"/>
              <a:t> </a:t>
            </a:r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уақытында</a:t>
            </a:r>
            <a:r>
              <a:rPr lang="ru-RU" sz="2000" dirty="0"/>
              <a:t> </a:t>
            </a:r>
            <a:r>
              <a:rPr lang="ru-RU" sz="2000" dirty="0" err="1"/>
              <a:t>жүректе</a:t>
            </a:r>
            <a:r>
              <a:rPr lang="ru-RU" sz="2000" dirty="0"/>
              <a:t> </a:t>
            </a:r>
            <a:r>
              <a:rPr lang="ru-RU" sz="2000" dirty="0" err="1"/>
              <a:t>пайда</a:t>
            </a:r>
            <a:r>
              <a:rPr lang="ru-RU" sz="2000" dirty="0"/>
              <a:t> </a:t>
            </a:r>
            <a:r>
              <a:rPr lang="ru-RU" sz="2000" dirty="0" err="1"/>
              <a:t>болатын</a:t>
            </a:r>
            <a:r>
              <a:rPr lang="ru-RU" sz="2000" dirty="0"/>
              <a:t> </a:t>
            </a:r>
            <a:r>
              <a:rPr lang="ru-RU" sz="2000" dirty="0" err="1"/>
              <a:t>электрлік</a:t>
            </a:r>
            <a:r>
              <a:rPr lang="ru-RU" sz="2000" dirty="0"/>
              <a:t> </a:t>
            </a:r>
            <a:r>
              <a:rPr lang="ru-RU" sz="2000" dirty="0" err="1"/>
              <a:t>құбылысты</a:t>
            </a:r>
            <a:r>
              <a:rPr lang="ru-RU" sz="2000" dirty="0"/>
              <a:t> </a:t>
            </a:r>
            <a:r>
              <a:rPr lang="ru-RU" sz="2000" dirty="0" err="1"/>
              <a:t>тіркеп</a:t>
            </a:r>
            <a:r>
              <a:rPr lang="ru-RU" sz="2000" dirty="0"/>
              <a:t> </a:t>
            </a:r>
            <a:r>
              <a:rPr lang="ru-RU" sz="2000" dirty="0" err="1"/>
              <a:t>жазып</a:t>
            </a:r>
            <a:r>
              <a:rPr lang="ru-RU" sz="2000" dirty="0"/>
              <a:t> </a:t>
            </a:r>
            <a:r>
              <a:rPr lang="ru-RU" sz="2000" dirty="0" err="1"/>
              <a:t>алу</a:t>
            </a:r>
            <a:r>
              <a:rPr lang="ru-RU" sz="2000" dirty="0"/>
              <a:t> </a:t>
            </a:r>
            <a:r>
              <a:rPr lang="ru-RU" sz="2000" dirty="0" err="1"/>
              <a:t>әдісі</a:t>
            </a:r>
            <a:r>
              <a:rPr lang="ru-RU" sz="2000" dirty="0"/>
              <a:t> </a:t>
            </a:r>
            <a:r>
              <a:rPr lang="ru-RU" sz="2000" dirty="0" err="1"/>
              <a:t>болып</a:t>
            </a:r>
            <a:r>
              <a:rPr lang="ru-RU" sz="2000" dirty="0"/>
              <a:t> </a:t>
            </a:r>
            <a:r>
              <a:rPr lang="ru-RU" sz="2000" dirty="0" err="1"/>
              <a:t>табылады</a:t>
            </a:r>
            <a:r>
              <a:rPr lang="ru-RU" sz="2000" dirty="0"/>
              <a:t>. </a:t>
            </a:r>
            <a:r>
              <a:rPr lang="ru-RU" sz="2000" dirty="0" err="1"/>
              <a:t>Тірі</a:t>
            </a:r>
            <a:r>
              <a:rPr lang="ru-RU" sz="2000" dirty="0"/>
              <a:t> </a:t>
            </a:r>
            <a:r>
              <a:rPr lang="ru-RU" sz="2000" dirty="0" err="1"/>
              <a:t>ұлпаның</a:t>
            </a:r>
            <a:r>
              <a:rPr lang="ru-RU" sz="2000" dirty="0"/>
              <a:t> </a:t>
            </a:r>
            <a:r>
              <a:rPr lang="ru-RU" sz="2000" dirty="0" err="1"/>
              <a:t>қозбаған</a:t>
            </a:r>
            <a:r>
              <a:rPr lang="ru-RU" sz="2000" dirty="0"/>
              <a:t> </a:t>
            </a:r>
            <a:r>
              <a:rPr lang="ru-RU" sz="2000" dirty="0" err="1"/>
              <a:t>бөліміне</a:t>
            </a:r>
            <a:r>
              <a:rPr lang="ru-RU" sz="2000" dirty="0"/>
              <a:t> </a:t>
            </a:r>
            <a:r>
              <a:rPr lang="ru-RU" sz="2000" dirty="0" err="1"/>
              <a:t>қарағанда</a:t>
            </a:r>
            <a:r>
              <a:rPr lang="ru-RU" sz="2000" dirty="0"/>
              <a:t> </a:t>
            </a:r>
            <a:r>
              <a:rPr lang="ru-RU" sz="2000" dirty="0" err="1"/>
              <a:t>қозған</a:t>
            </a:r>
            <a:r>
              <a:rPr lang="ru-RU" sz="2000" dirty="0"/>
              <a:t> </a:t>
            </a:r>
            <a:r>
              <a:rPr lang="ru-RU" sz="2000" dirty="0" err="1"/>
              <a:t>бөлімінде</a:t>
            </a:r>
            <a:r>
              <a:rPr lang="ru-RU" sz="2000" dirty="0"/>
              <a:t>  </a:t>
            </a:r>
            <a:r>
              <a:rPr lang="ru-RU" sz="2000" dirty="0" err="1"/>
              <a:t>электрлік</a:t>
            </a:r>
            <a:r>
              <a:rPr lang="ru-RU" sz="2000" dirty="0"/>
              <a:t> </a:t>
            </a:r>
            <a:r>
              <a:rPr lang="ru-RU" sz="2000" dirty="0" err="1"/>
              <a:t>терістілікті</a:t>
            </a:r>
            <a:r>
              <a:rPr lang="ru-RU" sz="2000" dirty="0"/>
              <a:t> </a:t>
            </a:r>
            <a:r>
              <a:rPr lang="ru-RU" sz="2000" dirty="0" err="1"/>
              <a:t>көрсететіні</a:t>
            </a:r>
            <a:r>
              <a:rPr lang="ru-RU" sz="2000" dirty="0"/>
              <a:t> </a:t>
            </a:r>
            <a:r>
              <a:rPr lang="ru-RU" sz="2000" dirty="0" err="1"/>
              <a:t>белгіленген</a:t>
            </a:r>
            <a:r>
              <a:rPr lang="ru-RU" sz="2000" dirty="0"/>
              <a:t>. </a:t>
            </a:r>
            <a:r>
              <a:rPr lang="ru-RU" sz="2000" dirty="0" err="1"/>
              <a:t>Сонымен</a:t>
            </a:r>
            <a:r>
              <a:rPr lang="ru-RU" sz="2000" dirty="0"/>
              <a:t> </a:t>
            </a:r>
            <a:r>
              <a:rPr lang="ru-RU" sz="2000" dirty="0" err="1"/>
              <a:t>өзінің</a:t>
            </a:r>
            <a:r>
              <a:rPr lang="ru-RU" sz="2000" dirty="0"/>
              <a:t> </a:t>
            </a:r>
            <a:r>
              <a:rPr lang="ru-RU" sz="2000" dirty="0" err="1"/>
              <a:t>қызмет</a:t>
            </a:r>
            <a:r>
              <a:rPr lang="ru-RU" sz="2000" dirty="0"/>
              <a:t> </a:t>
            </a:r>
            <a:r>
              <a:rPr lang="ru-RU" sz="2000" dirty="0" err="1"/>
              <a:t>барысында</a:t>
            </a:r>
            <a:r>
              <a:rPr lang="ru-RU" sz="2000" dirty="0"/>
              <a:t> </a:t>
            </a:r>
            <a:r>
              <a:rPr lang="ru-RU" sz="2000" dirty="0" err="1"/>
              <a:t>жүрек-жүрек</a:t>
            </a:r>
            <a:r>
              <a:rPr lang="ru-RU" sz="2000" dirty="0"/>
              <a:t> </a:t>
            </a:r>
            <a:r>
              <a:rPr lang="ru-RU" sz="2000" dirty="0" err="1"/>
              <a:t>циклінде</a:t>
            </a:r>
            <a:r>
              <a:rPr lang="ru-RU" sz="2000" dirty="0"/>
              <a:t> </a:t>
            </a:r>
            <a:r>
              <a:rPr lang="ru-RU" sz="2000" dirty="0" err="1"/>
              <a:t>бір-біріне</a:t>
            </a:r>
            <a:r>
              <a:rPr lang="ru-RU" sz="2000" dirty="0"/>
              <a:t> </a:t>
            </a:r>
            <a:r>
              <a:rPr lang="ru-RU" sz="2000" dirty="0" err="1"/>
              <a:t>біршама</a:t>
            </a:r>
            <a:r>
              <a:rPr lang="ru-RU" sz="2000" dirty="0"/>
              <a:t> </a:t>
            </a:r>
            <a:r>
              <a:rPr lang="ru-RU" sz="2000" dirty="0" err="1"/>
              <a:t>потенциалдарын</a:t>
            </a:r>
            <a:r>
              <a:rPr lang="ru-RU" sz="2000" dirty="0"/>
              <a:t>  </a:t>
            </a:r>
            <a:r>
              <a:rPr lang="ru-RU" sz="2000" dirty="0" err="1"/>
              <a:t>өзгертіп</a:t>
            </a:r>
            <a:r>
              <a:rPr lang="ru-RU" sz="2000" dirty="0"/>
              <a:t> </a:t>
            </a:r>
            <a:r>
              <a:rPr lang="ru-RU" sz="2000" dirty="0" err="1"/>
              <a:t>тұратын</a:t>
            </a:r>
            <a:r>
              <a:rPr lang="ru-RU" sz="2000" dirty="0"/>
              <a:t>, </a:t>
            </a:r>
            <a:r>
              <a:rPr lang="ru-RU" sz="2000" dirty="0" err="1"/>
              <a:t>дене</a:t>
            </a:r>
            <a:r>
              <a:rPr lang="ru-RU" sz="2000" dirty="0"/>
              <a:t> </a:t>
            </a:r>
            <a:r>
              <a:rPr lang="ru-RU" sz="2000" dirty="0" err="1"/>
              <a:t>бойында</a:t>
            </a:r>
            <a:r>
              <a:rPr lang="ru-RU" sz="2000" dirty="0"/>
              <a:t> </a:t>
            </a:r>
            <a:r>
              <a:rPr lang="ru-RU" sz="2000" dirty="0" err="1"/>
              <a:t>әртүрлі</a:t>
            </a:r>
            <a:r>
              <a:rPr lang="ru-RU" sz="2000" dirty="0"/>
              <a:t> </a:t>
            </a:r>
            <a:r>
              <a:rPr lang="ru-RU" sz="2000" dirty="0" err="1"/>
              <a:t>бөліміне</a:t>
            </a:r>
            <a:r>
              <a:rPr lang="ru-RU" sz="2000" dirty="0"/>
              <a:t> </a:t>
            </a:r>
            <a:r>
              <a:rPr lang="ru-RU" sz="2000" dirty="0" err="1"/>
              <a:t>дейін</a:t>
            </a:r>
            <a:r>
              <a:rPr lang="ru-RU" sz="2000" dirty="0"/>
              <a:t> </a:t>
            </a:r>
            <a:r>
              <a:rPr lang="ru-RU" sz="2000" dirty="0" err="1"/>
              <a:t>таралатын</a:t>
            </a:r>
            <a:r>
              <a:rPr lang="ru-RU" sz="2000" dirty="0"/>
              <a:t> </a:t>
            </a:r>
            <a:r>
              <a:rPr lang="ru-RU" sz="2000" dirty="0" err="1"/>
              <a:t>электр</a:t>
            </a:r>
            <a:r>
              <a:rPr lang="ru-RU" sz="2000" dirty="0"/>
              <a:t> </a:t>
            </a:r>
            <a:r>
              <a:rPr lang="ru-RU" sz="2000" dirty="0" err="1"/>
              <a:t>тогының</a:t>
            </a:r>
            <a:r>
              <a:rPr lang="ru-RU" sz="2000" dirty="0"/>
              <a:t> </a:t>
            </a:r>
            <a:r>
              <a:rPr lang="ru-RU" sz="2000" dirty="0" err="1"/>
              <a:t>көзі</a:t>
            </a:r>
            <a:r>
              <a:rPr lang="ru-RU" sz="2000" dirty="0"/>
              <a:t> </a:t>
            </a:r>
            <a:r>
              <a:rPr lang="ru-RU" sz="2000" dirty="0" err="1"/>
              <a:t>болып</a:t>
            </a:r>
            <a:r>
              <a:rPr lang="ru-RU" sz="2000" dirty="0"/>
              <a:t> </a:t>
            </a:r>
            <a:r>
              <a:rPr lang="ru-RU" sz="2000" dirty="0" err="1"/>
              <a:t>табылады</a:t>
            </a:r>
            <a:r>
              <a:rPr lang="ru-RU" sz="20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824574" cy="384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69" y="2780927"/>
            <a:ext cx="4324588" cy="384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534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Компьютерлік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томография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800" b="1" i="1" dirty="0" err="1"/>
              <a:t>Компьютерлік</a:t>
            </a:r>
            <a:r>
              <a:rPr lang="ru-RU" sz="2800" b="1" i="1" dirty="0"/>
              <a:t> томография </a:t>
            </a:r>
            <a:r>
              <a:rPr lang="ru-RU" sz="2400" dirty="0"/>
              <a:t>- </a:t>
            </a:r>
            <a:r>
              <a:rPr lang="ru-RU" sz="2400" dirty="0" err="1"/>
              <a:t>кең</a:t>
            </a:r>
            <a:r>
              <a:rPr lang="ru-RU" sz="2400" dirty="0"/>
              <a:t> </a:t>
            </a:r>
            <a:r>
              <a:rPr lang="ru-RU" sz="2400" dirty="0" err="1"/>
              <a:t>мағынада</a:t>
            </a:r>
            <a:r>
              <a:rPr lang="ru-RU" sz="2400" dirty="0"/>
              <a:t> </a:t>
            </a:r>
            <a:r>
              <a:rPr lang="ru-RU" sz="2400" dirty="0" err="1"/>
              <a:t>айтқанда</a:t>
            </a:r>
            <a:r>
              <a:rPr lang="ru-RU" sz="2400" dirty="0"/>
              <a:t>, томография </a:t>
            </a:r>
            <a:r>
              <a:rPr lang="ru-RU" sz="2400" dirty="0" err="1"/>
              <a:t>сөзінің</a:t>
            </a:r>
            <a:r>
              <a:rPr lang="ru-RU" sz="2400" dirty="0"/>
              <a:t> </a:t>
            </a:r>
            <a:r>
              <a:rPr lang="ru-RU" sz="2400" dirty="0" err="1"/>
              <a:t>синонимі</a:t>
            </a:r>
            <a:r>
              <a:rPr lang="ru-RU" sz="2400" dirty="0"/>
              <a:t> (</a:t>
            </a:r>
            <a:r>
              <a:rPr lang="ru-RU" sz="2400" dirty="0" err="1"/>
              <a:t>себебі</a:t>
            </a:r>
            <a:r>
              <a:rPr lang="ru-RU" sz="2400" dirty="0"/>
              <a:t> </a:t>
            </a:r>
            <a:r>
              <a:rPr lang="ru-RU" sz="2400" dirty="0" err="1"/>
              <a:t>қазіргі</a:t>
            </a:r>
            <a:r>
              <a:rPr lang="ru-RU" sz="2400" dirty="0"/>
              <a:t> </a:t>
            </a:r>
            <a:r>
              <a:rPr lang="ru-RU" sz="2400" dirty="0" err="1"/>
              <a:t>кездегі</a:t>
            </a:r>
            <a:r>
              <a:rPr lang="ru-RU" sz="2400" dirty="0"/>
              <a:t> </a:t>
            </a:r>
            <a:r>
              <a:rPr lang="ru-RU" sz="2400" dirty="0" err="1"/>
              <a:t>барлық</a:t>
            </a:r>
            <a:r>
              <a:rPr lang="ru-RU" sz="2400" dirty="0"/>
              <a:t> </a:t>
            </a:r>
            <a:r>
              <a:rPr lang="ru-RU" sz="2400" dirty="0" err="1"/>
              <a:t>томографиялық</a:t>
            </a:r>
            <a:r>
              <a:rPr lang="ru-RU" sz="2400" dirty="0"/>
              <a:t> </a:t>
            </a:r>
            <a:r>
              <a:rPr lang="ru-RU" sz="2400" dirty="0" err="1"/>
              <a:t>әдістер</a:t>
            </a:r>
            <a:r>
              <a:rPr lang="ru-RU" sz="2400" dirty="0"/>
              <a:t> </a:t>
            </a:r>
            <a:r>
              <a:rPr lang="ru-RU" sz="2400" dirty="0" err="1"/>
              <a:t>компьютерлік</a:t>
            </a:r>
            <a:r>
              <a:rPr lang="ru-RU" sz="2400" dirty="0"/>
              <a:t> </a:t>
            </a:r>
            <a:r>
              <a:rPr lang="ru-RU" sz="2400" dirty="0" err="1"/>
              <a:t>техниканың</a:t>
            </a:r>
            <a:r>
              <a:rPr lang="ru-RU" sz="2400" dirty="0"/>
              <a:t> </a:t>
            </a:r>
            <a:r>
              <a:rPr lang="ru-RU" sz="2400" dirty="0" err="1"/>
              <a:t>көмегімен</a:t>
            </a:r>
            <a:r>
              <a:rPr lang="ru-RU" sz="2400" dirty="0"/>
              <a:t> </a:t>
            </a:r>
            <a:r>
              <a:rPr lang="ru-RU" sz="2400" dirty="0" err="1"/>
              <a:t>жүзеге</a:t>
            </a:r>
            <a:r>
              <a:rPr lang="ru-RU" sz="2400" dirty="0"/>
              <a:t> </a:t>
            </a:r>
            <a:r>
              <a:rPr lang="ru-RU" sz="2400" dirty="0" err="1"/>
              <a:t>асырылады</a:t>
            </a:r>
            <a:r>
              <a:rPr lang="ru-RU" sz="2400" dirty="0"/>
              <a:t>), тар </a:t>
            </a:r>
            <a:r>
              <a:rPr lang="ru-RU" sz="2400" dirty="0" err="1"/>
              <a:t>мағынада</a:t>
            </a:r>
            <a:r>
              <a:rPr lang="ru-RU" sz="2400" dirty="0"/>
              <a:t> </a:t>
            </a:r>
            <a:r>
              <a:rPr lang="ru-RU" sz="2400" dirty="0" err="1"/>
              <a:t>айтқанда</a:t>
            </a:r>
            <a:r>
              <a:rPr lang="ru-RU" sz="2400" dirty="0"/>
              <a:t> (</a:t>
            </a:r>
            <a:r>
              <a:rPr lang="ru-RU" sz="2400" dirty="0" err="1"/>
              <a:t>жиі</a:t>
            </a:r>
            <a:r>
              <a:rPr lang="ru-RU" sz="2400" dirty="0"/>
              <a:t> </a:t>
            </a:r>
            <a:r>
              <a:rPr lang="ru-RU" sz="2400" dirty="0" err="1"/>
              <a:t>қолданылуы</a:t>
            </a:r>
            <a:r>
              <a:rPr lang="ru-RU" sz="2400" dirty="0"/>
              <a:t> </a:t>
            </a:r>
            <a:r>
              <a:rPr lang="ru-RU" sz="2400" dirty="0" err="1"/>
              <a:t>бойынша</a:t>
            </a:r>
            <a:r>
              <a:rPr lang="ru-RU" sz="2400" dirty="0"/>
              <a:t>) </a:t>
            </a:r>
            <a:r>
              <a:rPr lang="ru-RU" sz="2400" dirty="0" err="1"/>
              <a:t>рентгендік</a:t>
            </a:r>
            <a:r>
              <a:rPr lang="ru-RU" sz="2400" dirty="0"/>
              <a:t> </a:t>
            </a:r>
            <a:r>
              <a:rPr lang="ru-RU" sz="2400" dirty="0" err="1"/>
              <a:t>компьютерлік</a:t>
            </a:r>
            <a:r>
              <a:rPr lang="ru-RU" sz="2400" dirty="0"/>
              <a:t> томография </a:t>
            </a:r>
            <a:r>
              <a:rPr lang="ru-RU" sz="2400" dirty="0" err="1"/>
              <a:t>сөзінің</a:t>
            </a:r>
            <a:r>
              <a:rPr lang="ru-RU" sz="2400" dirty="0"/>
              <a:t> </a:t>
            </a:r>
            <a:r>
              <a:rPr lang="ru-RU" sz="2400" dirty="0" err="1"/>
              <a:t>синонимі</a:t>
            </a:r>
            <a:r>
              <a:rPr lang="ru-RU" sz="2400" dirty="0"/>
              <a:t>, </a:t>
            </a:r>
            <a:r>
              <a:rPr lang="ru-RU" sz="2400" dirty="0" err="1"/>
              <a:t>себебі</a:t>
            </a:r>
            <a:r>
              <a:rPr lang="ru-RU" sz="2400" dirty="0"/>
              <a:t> осы </a:t>
            </a:r>
            <a:r>
              <a:rPr lang="ru-RU" sz="2400" dirty="0" err="1"/>
              <a:t>әдіс</a:t>
            </a:r>
            <a:r>
              <a:rPr lang="ru-RU" sz="2400" dirty="0"/>
              <a:t> </a:t>
            </a:r>
            <a:r>
              <a:rPr lang="ru-RU" sz="2400" dirty="0" err="1"/>
              <a:t>қазіргі</a:t>
            </a:r>
            <a:r>
              <a:rPr lang="ru-RU" sz="2400" dirty="0"/>
              <a:t> </a:t>
            </a:r>
            <a:r>
              <a:rPr lang="ru-RU" sz="2400" dirty="0" err="1"/>
              <a:t>кездегі</a:t>
            </a:r>
            <a:r>
              <a:rPr lang="ru-RU" sz="2400" dirty="0"/>
              <a:t> </a:t>
            </a:r>
            <a:r>
              <a:rPr lang="ru-RU" sz="2400" dirty="0" err="1"/>
              <a:t>томографиялық</a:t>
            </a:r>
            <a:r>
              <a:rPr lang="ru-RU" sz="2400" dirty="0"/>
              <a:t> </a:t>
            </a:r>
            <a:r>
              <a:rPr lang="ru-RU" sz="2400" dirty="0" err="1"/>
              <a:t>әдістің</a:t>
            </a:r>
            <a:r>
              <a:rPr lang="ru-RU" sz="2400" dirty="0"/>
              <a:t> </a:t>
            </a:r>
            <a:r>
              <a:rPr lang="ru-RU" sz="2400" dirty="0" err="1"/>
              <a:t>ашылуына</a:t>
            </a:r>
            <a:r>
              <a:rPr lang="ru-RU" sz="2400" dirty="0"/>
              <a:t> </a:t>
            </a:r>
            <a:r>
              <a:rPr lang="ru-RU" sz="2400" dirty="0" err="1"/>
              <a:t>жол</a:t>
            </a:r>
            <a:r>
              <a:rPr lang="ru-RU" sz="2400" dirty="0"/>
              <a:t> </a:t>
            </a:r>
            <a:r>
              <a:rPr lang="ru-RU" sz="2400" dirty="0" err="1"/>
              <a:t>ашты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1078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Компьютерлік томограф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50691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400" b="1" i="1" dirty="0" err="1"/>
              <a:t>Компьютерлік</a:t>
            </a:r>
            <a:r>
              <a:rPr lang="ru-RU" sz="2400" b="1" i="1" dirty="0"/>
              <a:t> томограф</a:t>
            </a:r>
            <a:r>
              <a:rPr lang="ru-RU" sz="2400" dirty="0"/>
              <a:t>, </a:t>
            </a:r>
            <a:r>
              <a:rPr lang="ru-RU" sz="2400" dirty="0" err="1"/>
              <a:t>қысқаша</a:t>
            </a:r>
            <a:r>
              <a:rPr lang="ru-RU" sz="2400" dirty="0"/>
              <a:t> </a:t>
            </a:r>
            <a:r>
              <a:rPr lang="ru-RU" sz="2400" dirty="0" err="1"/>
              <a:t>айтқанда</a:t>
            </a:r>
            <a:r>
              <a:rPr lang="ru-RU" sz="2400" dirty="0"/>
              <a:t> – </a:t>
            </a:r>
            <a:r>
              <a:rPr lang="ru-RU" sz="2400" dirty="0" err="1"/>
              <a:t>ренгендік</a:t>
            </a:r>
            <a:r>
              <a:rPr lang="ru-RU" sz="2400" dirty="0"/>
              <a:t> </a:t>
            </a:r>
            <a:r>
              <a:rPr lang="ru-RU" sz="2400" dirty="0" err="1"/>
              <a:t>қондырғы</a:t>
            </a:r>
            <a:r>
              <a:rPr lang="ru-RU" sz="2400" dirty="0"/>
              <a:t> мен </a:t>
            </a:r>
            <a:r>
              <a:rPr lang="ru-RU" sz="2400" dirty="0" err="1"/>
              <a:t>компьютердің</a:t>
            </a:r>
            <a:r>
              <a:rPr lang="ru-RU" sz="2400" dirty="0"/>
              <a:t> </a:t>
            </a:r>
            <a:r>
              <a:rPr lang="ru-RU" sz="2400" dirty="0" err="1"/>
              <a:t>жиынтығы</a:t>
            </a:r>
            <a:r>
              <a:rPr lang="ru-RU" sz="2400" dirty="0"/>
              <a:t>. </a:t>
            </a:r>
          </a:p>
          <a:p>
            <a:pPr algn="just"/>
            <a:r>
              <a:rPr lang="ru-RU" sz="2400" dirty="0" err="1"/>
              <a:t>Ренгендік</a:t>
            </a:r>
            <a:r>
              <a:rPr lang="ru-RU" sz="2400" dirty="0"/>
              <a:t> </a:t>
            </a:r>
            <a:r>
              <a:rPr lang="ru-RU" sz="2400" dirty="0" err="1"/>
              <a:t>қондырғы</a:t>
            </a:r>
            <a:r>
              <a:rPr lang="ru-RU" sz="2400" dirty="0"/>
              <a:t> </a:t>
            </a:r>
            <a:r>
              <a:rPr lang="ru-RU" sz="2400" dirty="0" err="1"/>
              <a:t>әртүрлі</a:t>
            </a:r>
            <a:r>
              <a:rPr lang="ru-RU" sz="2400" dirty="0"/>
              <a:t> </a:t>
            </a:r>
            <a:r>
              <a:rPr lang="ru-RU" sz="2400" dirty="0" err="1"/>
              <a:t>бұрышпен</a:t>
            </a:r>
            <a:r>
              <a:rPr lang="ru-RU" sz="2400" dirty="0"/>
              <a:t> </a:t>
            </a:r>
            <a:r>
              <a:rPr lang="ru-RU" sz="2400" dirty="0" err="1"/>
              <a:t>түсірілген</a:t>
            </a:r>
            <a:r>
              <a:rPr lang="ru-RU" sz="2400" dirty="0"/>
              <a:t> </a:t>
            </a:r>
            <a:r>
              <a:rPr lang="ru-RU" sz="2400" dirty="0" err="1"/>
              <a:t>аурудың</a:t>
            </a:r>
            <a:r>
              <a:rPr lang="ru-RU" sz="2400" dirty="0"/>
              <a:t> </a:t>
            </a:r>
            <a:r>
              <a:rPr lang="ru-RU" sz="2400" dirty="0" err="1"/>
              <a:t>суретін</a:t>
            </a:r>
            <a:r>
              <a:rPr lang="ru-RU" sz="2400" dirty="0"/>
              <a:t> (</a:t>
            </a:r>
            <a:r>
              <a:rPr lang="ru-RU" sz="2400" dirty="0" err="1"/>
              <a:t>кесігін</a:t>
            </a:r>
            <a:r>
              <a:rPr lang="ru-RU" sz="2400" dirty="0"/>
              <a:t>) </a:t>
            </a:r>
            <a:r>
              <a:rPr lang="ru-RU" sz="2400" dirty="0" err="1"/>
              <a:t>береді</a:t>
            </a:r>
            <a:r>
              <a:rPr lang="ru-RU" sz="2400" dirty="0"/>
              <a:t>, </a:t>
            </a:r>
            <a:r>
              <a:rPr lang="ru-RU" sz="2400" dirty="0" err="1"/>
              <a:t>оларды</a:t>
            </a:r>
            <a:r>
              <a:rPr lang="ru-RU" sz="2400" dirty="0"/>
              <a:t> компьютер </a:t>
            </a:r>
            <a:r>
              <a:rPr lang="ru-RU" sz="2400" dirty="0" err="1"/>
              <a:t>өңдеп</a:t>
            </a:r>
            <a:r>
              <a:rPr lang="ru-RU" sz="2400" dirty="0"/>
              <a:t>, </a:t>
            </a:r>
            <a:r>
              <a:rPr lang="ru-RU" sz="2400" dirty="0" err="1"/>
              <a:t>жинақтайды</a:t>
            </a:r>
            <a:r>
              <a:rPr lang="ru-RU" sz="2400" dirty="0"/>
              <a:t> – </a:t>
            </a:r>
            <a:r>
              <a:rPr lang="ru-RU" sz="2400" dirty="0" err="1"/>
              <a:t>содан</a:t>
            </a:r>
            <a:r>
              <a:rPr lang="ru-RU" sz="2400" dirty="0"/>
              <a:t> </a:t>
            </a:r>
            <a:r>
              <a:rPr lang="ru-RU" sz="2400" dirty="0" err="1"/>
              <a:t>шыққан</a:t>
            </a:r>
            <a:r>
              <a:rPr lang="ru-RU" sz="2400" dirty="0"/>
              <a:t> </a:t>
            </a:r>
            <a:r>
              <a:rPr lang="ru-RU" sz="2400" dirty="0" err="1"/>
              <a:t>сурет</a:t>
            </a:r>
            <a:r>
              <a:rPr lang="ru-RU" sz="2400" dirty="0"/>
              <a:t> </a:t>
            </a:r>
            <a:r>
              <a:rPr lang="ru-RU" sz="2400" dirty="0" err="1"/>
              <a:t>дәрігерлерге</a:t>
            </a:r>
            <a:r>
              <a:rPr lang="ru-RU" sz="2400" dirty="0"/>
              <a:t> ауру </a:t>
            </a:r>
            <a:r>
              <a:rPr lang="ru-RU" sz="2400" dirty="0" err="1"/>
              <a:t>адамның</a:t>
            </a:r>
            <a:r>
              <a:rPr lang="ru-RU" sz="2400" dirty="0"/>
              <a:t> </a:t>
            </a:r>
            <a:r>
              <a:rPr lang="ru-RU" sz="2400" dirty="0" err="1"/>
              <a:t>денесінің</a:t>
            </a:r>
            <a:r>
              <a:rPr lang="ru-RU" sz="2400" dirty="0"/>
              <a:t> </a:t>
            </a:r>
            <a:r>
              <a:rPr lang="ru-RU" sz="2400" dirty="0" err="1"/>
              <a:t>ішіне</a:t>
            </a:r>
            <a:r>
              <a:rPr lang="ru-RU" sz="2400" dirty="0"/>
              <a:t> </a:t>
            </a:r>
            <a:r>
              <a:rPr lang="ru-RU" sz="2400" dirty="0" err="1"/>
              <a:t>терең</a:t>
            </a:r>
            <a:r>
              <a:rPr lang="ru-RU" sz="2400" dirty="0"/>
              <a:t> </a:t>
            </a:r>
            <a:r>
              <a:rPr lang="ru-RU" sz="2400" dirty="0" err="1"/>
              <a:t>үңіліп</a:t>
            </a:r>
            <a:r>
              <a:rPr lang="ru-RU" sz="2400" dirty="0"/>
              <a:t>, </a:t>
            </a:r>
            <a:r>
              <a:rPr lang="ru-RU" sz="2400" dirty="0" err="1"/>
              <a:t>зерттеуге</a:t>
            </a:r>
            <a:r>
              <a:rPr lang="ru-RU" sz="2400" dirty="0"/>
              <a:t> </a:t>
            </a:r>
            <a:r>
              <a:rPr lang="ru-RU" sz="2400" dirty="0" err="1"/>
              <a:t>мүмкіндік</a:t>
            </a:r>
            <a:r>
              <a:rPr lang="ru-RU" sz="2400" dirty="0"/>
              <a:t> </a:t>
            </a:r>
            <a:r>
              <a:rPr lang="ru-RU" sz="2400" dirty="0" err="1"/>
              <a:t>береді</a:t>
            </a:r>
            <a:r>
              <a:rPr lang="ru-RU" sz="2400" dirty="0"/>
              <a:t>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9" y="1614550"/>
            <a:ext cx="400995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0" y="4607489"/>
            <a:ext cx="4051487" cy="21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535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9379"/>
            <a:ext cx="8892480" cy="688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272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endParaRPr lang="ru-RU" dirty="0"/>
          </a:p>
          <a:p>
            <a:pPr algn="just"/>
            <a:r>
              <a:rPr lang="ru-RU" dirty="0" err="1"/>
              <a:t>Қазіргі</a:t>
            </a:r>
            <a:r>
              <a:rPr lang="ru-RU" dirty="0"/>
              <a:t> </a:t>
            </a:r>
            <a:r>
              <a:rPr lang="ru-RU" dirty="0" err="1"/>
              <a:t>уақытта</a:t>
            </a:r>
            <a:r>
              <a:rPr lang="ru-RU" dirty="0"/>
              <a:t> </a:t>
            </a:r>
            <a:r>
              <a:rPr lang="ru-RU" sz="3400" b="1" i="1" dirty="0" err="1"/>
              <a:t>компьютерлік</a:t>
            </a:r>
            <a:r>
              <a:rPr lang="ru-RU" sz="3400" b="1" i="1" dirty="0"/>
              <a:t> томография </a:t>
            </a:r>
            <a:r>
              <a:rPr lang="ru-RU" sz="3400" b="1" i="1" dirty="0" err="1"/>
              <a:t>жиі</a:t>
            </a:r>
            <a:r>
              <a:rPr lang="ru-RU" sz="3400" b="1" i="1" dirty="0"/>
              <a:t> </a:t>
            </a:r>
            <a:r>
              <a:rPr lang="ru-RU" sz="3400" b="1" i="1" dirty="0" err="1"/>
              <a:t>қолданылады</a:t>
            </a:r>
            <a:r>
              <a:rPr lang="ru-RU" dirty="0"/>
              <a:t>.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әдіс</a:t>
            </a:r>
            <a:r>
              <a:rPr lang="ru-RU" dirty="0"/>
              <a:t> </a:t>
            </a:r>
            <a:r>
              <a:rPr lang="ru-RU" dirty="0" err="1"/>
              <a:t>инвазивті</a:t>
            </a:r>
            <a:r>
              <a:rPr lang="ru-RU" dirty="0"/>
              <a:t> </a:t>
            </a:r>
            <a:r>
              <a:rPr lang="ru-RU" dirty="0" err="1"/>
              <a:t>емес</a:t>
            </a:r>
            <a:r>
              <a:rPr lang="ru-RU" dirty="0"/>
              <a:t> (</a:t>
            </a:r>
            <a:r>
              <a:rPr lang="ru-RU" dirty="0" err="1"/>
              <a:t>оперативтік</a:t>
            </a:r>
            <a:r>
              <a:rPr lang="ru-RU" dirty="0"/>
              <a:t> </a:t>
            </a:r>
            <a:r>
              <a:rPr lang="ru-RU" dirty="0" err="1"/>
              <a:t>араласуды</a:t>
            </a:r>
            <a:r>
              <a:rPr lang="ru-RU" dirty="0"/>
              <a:t> </a:t>
            </a:r>
            <a:r>
              <a:rPr lang="ru-RU" dirty="0" err="1"/>
              <a:t>қажет</a:t>
            </a:r>
            <a:r>
              <a:rPr lang="ru-RU" dirty="0"/>
              <a:t> </a:t>
            </a:r>
            <a:r>
              <a:rPr lang="ru-RU" dirty="0" err="1"/>
              <a:t>етпейді</a:t>
            </a:r>
            <a:r>
              <a:rPr lang="ru-RU" dirty="0"/>
              <a:t>), </a:t>
            </a:r>
            <a:r>
              <a:rPr lang="ru-RU" dirty="0" err="1"/>
              <a:t>қауіпсіз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/>
              <a:t>аурудың</a:t>
            </a:r>
            <a:r>
              <a:rPr lang="ru-RU" dirty="0"/>
              <a:t> </a:t>
            </a:r>
            <a:r>
              <a:rPr lang="ru-RU" dirty="0" err="1"/>
              <a:t>түрін</a:t>
            </a:r>
            <a:r>
              <a:rPr lang="ru-RU" dirty="0"/>
              <a:t> </a:t>
            </a:r>
            <a:r>
              <a:rPr lang="ru-RU" dirty="0" err="1"/>
              <a:t>анықтауға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, КТ </a:t>
            </a:r>
            <a:r>
              <a:rPr lang="ru-RU" dirty="0" err="1"/>
              <a:t>әсіресе</a:t>
            </a:r>
            <a:r>
              <a:rPr lang="ru-RU" dirty="0"/>
              <a:t> </a:t>
            </a:r>
            <a:r>
              <a:rPr lang="ru-RU" dirty="0" err="1"/>
              <a:t>сүйектің</a:t>
            </a:r>
            <a:r>
              <a:rPr lang="ru-RU" dirty="0"/>
              <a:t> </a:t>
            </a:r>
            <a:r>
              <a:rPr lang="ru-RU" dirty="0" err="1"/>
              <a:t>зақымдануын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жарақаттарды</a:t>
            </a:r>
            <a:r>
              <a:rPr lang="ru-RU" dirty="0"/>
              <a:t> </a:t>
            </a:r>
            <a:r>
              <a:rPr lang="ru-RU" dirty="0" err="1"/>
              <a:t>диагностикалауда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Сонымен</a:t>
            </a:r>
            <a:r>
              <a:rPr lang="ru-RU" dirty="0"/>
              <a:t> </a:t>
            </a:r>
            <a:r>
              <a:rPr lang="ru-RU" dirty="0" err="1"/>
              <a:t>қатар</a:t>
            </a:r>
            <a:r>
              <a:rPr lang="ru-RU" dirty="0"/>
              <a:t>, КТ-да </a:t>
            </a:r>
            <a:r>
              <a:rPr lang="ru-RU" dirty="0" err="1"/>
              <a:t>қан</a:t>
            </a:r>
            <a:r>
              <a:rPr lang="ru-RU" dirty="0"/>
              <a:t> кету </a:t>
            </a:r>
            <a:r>
              <a:rPr lang="ru-RU" dirty="0" err="1"/>
              <a:t>жақсы</a:t>
            </a:r>
            <a:r>
              <a:rPr lang="ru-RU" dirty="0"/>
              <a:t> </a:t>
            </a:r>
            <a:r>
              <a:rPr lang="ru-RU" dirty="0" err="1"/>
              <a:t>көрінеді</a:t>
            </a:r>
            <a:r>
              <a:rPr lang="ru-RU" dirty="0"/>
              <a:t>, </a:t>
            </a:r>
            <a:r>
              <a:rPr lang="ru-RU" dirty="0" err="1"/>
              <a:t>сондықтан</a:t>
            </a:r>
            <a:r>
              <a:rPr lang="ru-RU" dirty="0"/>
              <a:t> КТ </a:t>
            </a:r>
            <a:r>
              <a:rPr lang="ru-RU" dirty="0" err="1"/>
              <a:t>басынан</a:t>
            </a:r>
            <a:r>
              <a:rPr lang="ru-RU" dirty="0"/>
              <a:t> </a:t>
            </a:r>
            <a:r>
              <a:rPr lang="ru-RU" dirty="0" err="1"/>
              <a:t>жарақат</a:t>
            </a:r>
            <a:r>
              <a:rPr lang="ru-RU" dirty="0"/>
              <a:t> </a:t>
            </a:r>
            <a:r>
              <a:rPr lang="ru-RU" dirty="0" err="1"/>
              <a:t>алған</a:t>
            </a:r>
            <a:r>
              <a:rPr lang="ru-RU" dirty="0"/>
              <a:t> </a:t>
            </a:r>
            <a:r>
              <a:rPr lang="ru-RU" dirty="0" err="1"/>
              <a:t>адамдарды</a:t>
            </a:r>
            <a:r>
              <a:rPr lang="ru-RU" dirty="0"/>
              <a:t>, </a:t>
            </a:r>
            <a:r>
              <a:rPr lang="ru-RU" dirty="0" err="1"/>
              <a:t>кеуде</a:t>
            </a:r>
            <a:r>
              <a:rPr lang="ru-RU" dirty="0"/>
              <a:t>, </a:t>
            </a:r>
            <a:r>
              <a:rPr lang="ru-RU" dirty="0" err="1"/>
              <a:t>құрсақ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жанбас</a:t>
            </a:r>
            <a:r>
              <a:rPr lang="ru-RU" dirty="0"/>
              <a:t> </a:t>
            </a:r>
            <a:r>
              <a:rPr lang="ru-RU" dirty="0" err="1"/>
              <a:t>қуысы</a:t>
            </a:r>
            <a:r>
              <a:rPr lang="ru-RU" dirty="0"/>
              <a:t> </a:t>
            </a:r>
            <a:r>
              <a:rPr lang="ru-RU" dirty="0" err="1"/>
              <a:t>жарақаттарын</a:t>
            </a:r>
            <a:r>
              <a:rPr lang="ru-RU" dirty="0"/>
              <a:t>, </a:t>
            </a:r>
            <a:r>
              <a:rPr lang="ru-RU" dirty="0" err="1"/>
              <a:t>сол</a:t>
            </a:r>
            <a:r>
              <a:rPr lang="ru-RU" dirty="0"/>
              <a:t> </a:t>
            </a:r>
            <a:r>
              <a:rPr lang="ru-RU" dirty="0" err="1"/>
              <a:t>сияқты</a:t>
            </a:r>
            <a:r>
              <a:rPr lang="ru-RU" dirty="0"/>
              <a:t> </a:t>
            </a:r>
            <a:r>
              <a:rPr lang="ru-RU" dirty="0" err="1"/>
              <a:t>инсульттың</a:t>
            </a:r>
            <a:r>
              <a:rPr lang="ru-RU" dirty="0"/>
              <a:t> </a:t>
            </a:r>
            <a:r>
              <a:rPr lang="ru-RU" dirty="0" err="1"/>
              <a:t>алғашқы</a:t>
            </a:r>
            <a:r>
              <a:rPr lang="ru-RU" dirty="0"/>
              <a:t> </a:t>
            </a:r>
            <a:r>
              <a:rPr lang="ru-RU" dirty="0" err="1"/>
              <a:t>кезеңдерін</a:t>
            </a:r>
            <a:r>
              <a:rPr lang="ru-RU" dirty="0"/>
              <a:t> </a:t>
            </a:r>
            <a:r>
              <a:rPr lang="ru-RU" dirty="0" err="1"/>
              <a:t>зерттеуде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Контрасты (</a:t>
            </a:r>
            <a:r>
              <a:rPr lang="ru-RU" dirty="0" err="1"/>
              <a:t>түсті</a:t>
            </a:r>
            <a:r>
              <a:rPr lang="ru-RU" dirty="0"/>
              <a:t>) </a:t>
            </a:r>
            <a:r>
              <a:rPr lang="ru-RU" dirty="0" err="1"/>
              <a:t>заттарды</a:t>
            </a:r>
            <a:r>
              <a:rPr lang="ru-RU" dirty="0"/>
              <a:t> </a:t>
            </a:r>
            <a:r>
              <a:rPr lang="ru-RU" dirty="0" err="1"/>
              <a:t>қолдану</a:t>
            </a:r>
            <a:r>
              <a:rPr lang="ru-RU" dirty="0"/>
              <a:t> </a:t>
            </a:r>
            <a:r>
              <a:rPr lang="ru-RU" dirty="0" err="1"/>
              <a:t>тамырлардың</a:t>
            </a:r>
            <a:r>
              <a:rPr lang="ru-RU" dirty="0"/>
              <a:t>, </a:t>
            </a:r>
            <a:r>
              <a:rPr lang="ru-RU" dirty="0" err="1"/>
              <a:t>бүйрек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ішектің</a:t>
            </a:r>
            <a:r>
              <a:rPr lang="ru-RU" dirty="0"/>
              <a:t> </a:t>
            </a:r>
            <a:r>
              <a:rPr lang="ru-RU" dirty="0" err="1"/>
              <a:t>сапалы</a:t>
            </a:r>
            <a:r>
              <a:rPr lang="ru-RU" dirty="0"/>
              <a:t> </a:t>
            </a:r>
            <a:r>
              <a:rPr lang="ru-RU" dirty="0" err="1"/>
              <a:t>суретін</a:t>
            </a:r>
            <a:r>
              <a:rPr lang="ru-RU" dirty="0"/>
              <a:t> </a:t>
            </a:r>
            <a:r>
              <a:rPr lang="ru-RU" dirty="0" err="1"/>
              <a:t>алуға</a:t>
            </a:r>
            <a:r>
              <a:rPr lang="ru-RU" dirty="0"/>
              <a:t> </a:t>
            </a:r>
            <a:r>
              <a:rPr lang="ru-RU" dirty="0" err="1"/>
              <a:t>мүмкіндік</a:t>
            </a:r>
            <a:r>
              <a:rPr lang="ru-RU" dirty="0"/>
              <a:t> </a:t>
            </a:r>
            <a:r>
              <a:rPr lang="ru-RU" dirty="0" err="1"/>
              <a:t>береді</a:t>
            </a:r>
            <a:r>
              <a:rPr lang="ru-RU" dirty="0"/>
              <a:t>. </a:t>
            </a:r>
            <a:r>
              <a:rPr lang="ru-RU" dirty="0" err="1"/>
              <a:t>Компьютерлік</a:t>
            </a:r>
            <a:r>
              <a:rPr lang="ru-RU" dirty="0"/>
              <a:t> </a:t>
            </a:r>
            <a:r>
              <a:rPr lang="ru-RU" dirty="0" err="1"/>
              <a:t>томографияның</a:t>
            </a:r>
            <a:r>
              <a:rPr lang="ru-RU" dirty="0"/>
              <a:t> </a:t>
            </a:r>
            <a:r>
              <a:rPr lang="ru-RU" dirty="0" err="1"/>
              <a:t>көмегімен</a:t>
            </a:r>
            <a:r>
              <a:rPr lang="ru-RU" dirty="0"/>
              <a:t> </a:t>
            </a:r>
            <a:r>
              <a:rPr lang="ru-RU" dirty="0" err="1"/>
              <a:t>кезкелген</a:t>
            </a:r>
            <a:r>
              <a:rPr lang="ru-RU" dirty="0"/>
              <a:t> </a:t>
            </a:r>
            <a:r>
              <a:rPr lang="ru-RU" dirty="0" err="1"/>
              <a:t>мүшені</a:t>
            </a:r>
            <a:r>
              <a:rPr lang="ru-RU" dirty="0"/>
              <a:t> </a:t>
            </a:r>
            <a:r>
              <a:rPr lang="ru-RU" dirty="0" err="1"/>
              <a:t>зерттеуге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r>
              <a:rPr lang="ru-RU" dirty="0"/>
              <a:t> – </a:t>
            </a:r>
            <a:r>
              <a:rPr lang="ru-RU" dirty="0" err="1"/>
              <a:t>мидан</a:t>
            </a:r>
            <a:r>
              <a:rPr lang="ru-RU" dirty="0"/>
              <a:t> </a:t>
            </a:r>
            <a:r>
              <a:rPr lang="ru-RU" dirty="0" err="1"/>
              <a:t>сүйекке</a:t>
            </a:r>
            <a:r>
              <a:rPr lang="ru-RU" dirty="0"/>
              <a:t> </a:t>
            </a:r>
            <a:r>
              <a:rPr lang="ru-RU" dirty="0" err="1"/>
              <a:t>дейін</a:t>
            </a:r>
            <a:r>
              <a:rPr lang="ru-RU" dirty="0"/>
              <a:t>. </a:t>
            </a:r>
            <a:r>
              <a:rPr lang="ru-RU" dirty="0" err="1"/>
              <a:t>Компьютерлік</a:t>
            </a:r>
            <a:r>
              <a:rPr lang="ru-RU" dirty="0"/>
              <a:t> томография </a:t>
            </a:r>
            <a:r>
              <a:rPr lang="ru-RU" dirty="0" err="1"/>
              <a:t>басқа</a:t>
            </a:r>
            <a:r>
              <a:rPr lang="ru-RU" dirty="0"/>
              <a:t> </a:t>
            </a:r>
            <a:r>
              <a:rPr lang="ru-RU" dirty="0" err="1"/>
              <a:t>әдістермен</a:t>
            </a:r>
            <a:r>
              <a:rPr lang="ru-RU" dirty="0"/>
              <a:t> </a:t>
            </a:r>
            <a:r>
              <a:rPr lang="ru-RU" dirty="0" err="1"/>
              <a:t>анықталған</a:t>
            </a:r>
            <a:r>
              <a:rPr lang="ru-RU" dirty="0"/>
              <a:t> </a:t>
            </a:r>
            <a:r>
              <a:rPr lang="ru-RU" dirty="0" err="1"/>
              <a:t>потологияны</a:t>
            </a:r>
            <a:r>
              <a:rPr lang="ru-RU" dirty="0"/>
              <a:t> </a:t>
            </a:r>
            <a:r>
              <a:rPr lang="ru-RU" dirty="0" err="1"/>
              <a:t>анықтауда</a:t>
            </a:r>
            <a:r>
              <a:rPr lang="ru-RU" dirty="0"/>
              <a:t> </a:t>
            </a:r>
            <a:r>
              <a:rPr lang="ru-RU" dirty="0" err="1"/>
              <a:t>жиі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00770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Магнитті-резонанстық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томография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err="1"/>
              <a:t>Магнитті-резонансты</a:t>
            </a:r>
            <a:r>
              <a:rPr lang="ru-RU" sz="2400" dirty="0"/>
              <a:t> </a:t>
            </a:r>
            <a:r>
              <a:rPr lang="ru-RU" sz="2400" dirty="0" err="1"/>
              <a:t>томографтың</a:t>
            </a:r>
            <a:r>
              <a:rPr lang="ru-RU" sz="2400" dirty="0"/>
              <a:t> </a:t>
            </a:r>
            <a:r>
              <a:rPr lang="ru-RU" sz="2400" dirty="0" err="1"/>
              <a:t>жұмыс</a:t>
            </a:r>
            <a:r>
              <a:rPr lang="ru-RU" sz="2400" dirty="0"/>
              <a:t> </a:t>
            </a:r>
            <a:r>
              <a:rPr lang="ru-RU" sz="2400" dirty="0" err="1"/>
              <a:t>істеу</a:t>
            </a:r>
            <a:r>
              <a:rPr lang="ru-RU" sz="2400" dirty="0"/>
              <a:t> </a:t>
            </a:r>
            <a:r>
              <a:rPr lang="ru-RU" sz="2400" dirty="0" err="1"/>
              <a:t>принципі</a:t>
            </a:r>
            <a:r>
              <a:rPr lang="ru-RU" sz="2400" dirty="0"/>
              <a:t> </a:t>
            </a:r>
            <a:r>
              <a:rPr lang="ru-RU" sz="2400" dirty="0" err="1"/>
              <a:t>күшті</a:t>
            </a:r>
            <a:r>
              <a:rPr lang="ru-RU" sz="2400" dirty="0"/>
              <a:t> магнит </a:t>
            </a:r>
            <a:r>
              <a:rPr lang="ru-RU" sz="2400" dirty="0" err="1"/>
              <a:t>өрісіндегі</a:t>
            </a:r>
            <a:r>
              <a:rPr lang="ru-RU" sz="2400" dirty="0"/>
              <a:t> </a:t>
            </a:r>
            <a:r>
              <a:rPr lang="ru-RU" sz="2400" dirty="0" err="1"/>
              <a:t>зат</a:t>
            </a:r>
            <a:r>
              <a:rPr lang="ru-RU" sz="2400" dirty="0"/>
              <a:t> </a:t>
            </a:r>
            <a:r>
              <a:rPr lang="ru-RU" sz="2400" dirty="0" err="1"/>
              <a:t>атомдарының</a:t>
            </a:r>
            <a:r>
              <a:rPr lang="ru-RU" sz="2400" dirty="0"/>
              <a:t> </a:t>
            </a:r>
            <a:r>
              <a:rPr lang="ru-RU" sz="2400" dirty="0" err="1"/>
              <a:t>ядролық</a:t>
            </a:r>
            <a:r>
              <a:rPr lang="ru-RU" sz="2400" dirty="0"/>
              <a:t> – </a:t>
            </a:r>
            <a:r>
              <a:rPr lang="ru-RU" sz="2400" dirty="0" err="1"/>
              <a:t>магниті</a:t>
            </a:r>
            <a:r>
              <a:rPr lang="ru-RU" sz="2400" dirty="0"/>
              <a:t> </a:t>
            </a:r>
            <a:r>
              <a:rPr lang="ru-RU" sz="2400" dirty="0" err="1"/>
              <a:t>резонансына</a:t>
            </a:r>
            <a:r>
              <a:rPr lang="ru-RU" sz="2400" dirty="0"/>
              <a:t> </a:t>
            </a:r>
            <a:r>
              <a:rPr lang="ru-RU" sz="2400" dirty="0" err="1"/>
              <a:t>негізделген</a:t>
            </a:r>
            <a:r>
              <a:rPr lang="ru-RU" sz="2400" dirty="0"/>
              <a:t>. </a:t>
            </a:r>
          </a:p>
          <a:p>
            <a:pPr algn="just"/>
            <a:r>
              <a:rPr lang="ru-RU" sz="2400" dirty="0" err="1"/>
              <a:t>Рентгендік</a:t>
            </a:r>
            <a:r>
              <a:rPr lang="ru-RU" sz="2400" dirty="0"/>
              <a:t> </a:t>
            </a:r>
            <a:r>
              <a:rPr lang="ru-RU" sz="2400" dirty="0" err="1"/>
              <a:t>әдістермен</a:t>
            </a:r>
            <a:r>
              <a:rPr lang="ru-RU" sz="2400" dirty="0"/>
              <a:t>, </a:t>
            </a:r>
            <a:r>
              <a:rPr lang="ru-RU" sz="2400" dirty="0" err="1"/>
              <a:t>компьтерлік</a:t>
            </a:r>
            <a:r>
              <a:rPr lang="ru-RU" sz="2400" dirty="0"/>
              <a:t> томография </a:t>
            </a:r>
            <a:r>
              <a:rPr lang="ru-RU" sz="2400" dirty="0" err="1"/>
              <a:t>немесе</a:t>
            </a:r>
            <a:r>
              <a:rPr lang="ru-RU" sz="2400" dirty="0"/>
              <a:t> </a:t>
            </a:r>
            <a:r>
              <a:rPr lang="ru-RU" sz="2400" dirty="0" err="1"/>
              <a:t>кәдімгі</a:t>
            </a:r>
            <a:r>
              <a:rPr lang="ru-RU" sz="2400" dirty="0"/>
              <a:t> </a:t>
            </a:r>
            <a:r>
              <a:rPr lang="ru-RU" sz="2400" dirty="0" err="1"/>
              <a:t>рентгенмен</a:t>
            </a:r>
            <a:r>
              <a:rPr lang="ru-RU" sz="2400" dirty="0"/>
              <a:t> </a:t>
            </a:r>
            <a:r>
              <a:rPr lang="ru-RU" sz="2400" dirty="0" err="1"/>
              <a:t>салыстырғанда</a:t>
            </a:r>
            <a:r>
              <a:rPr lang="ru-RU" sz="2400" dirty="0"/>
              <a:t>,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әдіс</a:t>
            </a:r>
            <a:r>
              <a:rPr lang="ru-RU" sz="2400" dirty="0"/>
              <a:t> </a:t>
            </a:r>
            <a:r>
              <a:rPr lang="ru-RU" sz="2400" dirty="0" err="1"/>
              <a:t>өтімді</a:t>
            </a:r>
            <a:r>
              <a:rPr lang="ru-RU" sz="2400" dirty="0"/>
              <a:t> </a:t>
            </a:r>
            <a:r>
              <a:rPr lang="ru-RU" sz="2400" dirty="0" err="1"/>
              <a:t>сәулеленумен</a:t>
            </a:r>
            <a:r>
              <a:rPr lang="ru-RU" sz="2400" dirty="0"/>
              <a:t> </a:t>
            </a:r>
            <a:r>
              <a:rPr lang="ru-RU" sz="2400" dirty="0" err="1"/>
              <a:t>байланысты</a:t>
            </a:r>
            <a:r>
              <a:rPr lang="ru-RU" sz="2400" dirty="0"/>
              <a:t> </a:t>
            </a:r>
            <a:r>
              <a:rPr lang="ru-RU" sz="2400" dirty="0" err="1"/>
              <a:t>емес</a:t>
            </a:r>
            <a:r>
              <a:rPr lang="ru-RU" sz="2400" dirty="0"/>
              <a:t>, </a:t>
            </a:r>
            <a:r>
              <a:rPr lang="ru-RU" sz="2400" dirty="0" err="1"/>
              <a:t>сондықтан</a:t>
            </a:r>
            <a:r>
              <a:rPr lang="ru-RU" sz="2400" dirty="0"/>
              <a:t> </a:t>
            </a:r>
            <a:r>
              <a:rPr lang="ru-RU" sz="2400" dirty="0" err="1"/>
              <a:t>ол</a:t>
            </a:r>
            <a:r>
              <a:rPr lang="ru-RU" sz="2400" dirty="0"/>
              <a:t> </a:t>
            </a:r>
            <a:r>
              <a:rPr lang="ru-RU" sz="2400" dirty="0" err="1"/>
              <a:t>қазіргі</a:t>
            </a:r>
            <a:r>
              <a:rPr lang="ru-RU" sz="2400" dirty="0"/>
              <a:t> </a:t>
            </a:r>
            <a:r>
              <a:rPr lang="ru-RU" sz="2400" dirty="0" err="1"/>
              <a:t>уақытта</a:t>
            </a:r>
            <a:r>
              <a:rPr lang="ru-RU" sz="2400" dirty="0"/>
              <a:t> аса </a:t>
            </a:r>
            <a:r>
              <a:rPr lang="ru-RU" sz="2400" dirty="0" err="1"/>
              <a:t>қауіпсіз</a:t>
            </a:r>
            <a:r>
              <a:rPr lang="ru-RU" sz="2400" dirty="0"/>
              <a:t> </a:t>
            </a:r>
            <a:r>
              <a:rPr lang="ru-RU" sz="2400" dirty="0" err="1"/>
              <a:t>инвазивті</a:t>
            </a:r>
            <a:r>
              <a:rPr lang="ru-RU" sz="2400" dirty="0"/>
              <a:t> </a:t>
            </a:r>
            <a:r>
              <a:rPr lang="ru-RU" sz="2400" dirty="0" err="1"/>
              <a:t>емес</a:t>
            </a:r>
            <a:r>
              <a:rPr lang="ru-RU" sz="2400" dirty="0"/>
              <a:t> </a:t>
            </a:r>
            <a:r>
              <a:rPr lang="ru-RU" sz="2400" dirty="0" err="1"/>
              <a:t>зерттеу</a:t>
            </a:r>
            <a:r>
              <a:rPr lang="ru-RU" sz="2400" dirty="0"/>
              <a:t> </a:t>
            </a:r>
            <a:r>
              <a:rPr lang="ru-RU" sz="2400" dirty="0" err="1"/>
              <a:t>әдісі</a:t>
            </a:r>
            <a:r>
              <a:rPr lang="ru-RU" sz="2400" dirty="0"/>
              <a:t> </a:t>
            </a:r>
            <a:r>
              <a:rPr lang="ru-RU" sz="2400" dirty="0" err="1"/>
              <a:t>болып</a:t>
            </a:r>
            <a:r>
              <a:rPr lang="ru-RU" sz="2400" dirty="0"/>
              <a:t> </a:t>
            </a:r>
            <a:r>
              <a:rPr lang="ru-RU" sz="2400" dirty="0" err="1"/>
              <a:t>саналады</a:t>
            </a:r>
            <a:r>
              <a:rPr lang="ru-RU" sz="2400" dirty="0"/>
              <a:t>. МР-ты </a:t>
            </a:r>
            <a:r>
              <a:rPr lang="ru-RU" sz="2400" dirty="0" err="1"/>
              <a:t>кескіндерді</a:t>
            </a:r>
            <a:r>
              <a:rPr lang="ru-RU" sz="2400" dirty="0"/>
              <a:t> </a:t>
            </a:r>
            <a:r>
              <a:rPr lang="ru-RU" sz="2400" dirty="0" err="1"/>
              <a:t>алудың</a:t>
            </a:r>
            <a:r>
              <a:rPr lang="ru-RU" sz="2400" dirty="0"/>
              <a:t> </a:t>
            </a:r>
            <a:r>
              <a:rPr lang="ru-RU" sz="2400" dirty="0" err="1"/>
              <a:t>физикалық</a:t>
            </a:r>
            <a:r>
              <a:rPr lang="ru-RU" sz="2400" dirty="0"/>
              <a:t> </a:t>
            </a:r>
            <a:r>
              <a:rPr lang="ru-RU" sz="2400" dirty="0" err="1"/>
              <a:t>принциптері</a:t>
            </a:r>
            <a:r>
              <a:rPr lang="ru-RU" sz="2400" dirty="0"/>
              <a:t> тек </a:t>
            </a:r>
            <a:r>
              <a:rPr lang="ru-RU" sz="2400" dirty="0" err="1"/>
              <a:t>сүйек</a:t>
            </a:r>
            <a:r>
              <a:rPr lang="ru-RU" sz="2400" dirty="0"/>
              <a:t> </a:t>
            </a:r>
            <a:r>
              <a:rPr lang="ru-RU" sz="2400" dirty="0" err="1"/>
              <a:t>ұлпасының</a:t>
            </a:r>
            <a:r>
              <a:rPr lang="ru-RU" sz="2400" dirty="0"/>
              <a:t> </a:t>
            </a:r>
            <a:r>
              <a:rPr lang="ru-RU" sz="2400" dirty="0" err="1"/>
              <a:t>ғана</a:t>
            </a:r>
            <a:r>
              <a:rPr lang="ru-RU" sz="2400" dirty="0"/>
              <a:t> </a:t>
            </a:r>
            <a:r>
              <a:rPr lang="ru-RU" sz="2400" dirty="0" err="1"/>
              <a:t>емес</a:t>
            </a:r>
            <a:r>
              <a:rPr lang="ru-RU" sz="2400" dirty="0"/>
              <a:t>, </a:t>
            </a:r>
            <a:r>
              <a:rPr lang="ru-RU" sz="2400" dirty="0" err="1"/>
              <a:t>сондай-ақ</a:t>
            </a:r>
            <a:r>
              <a:rPr lang="ru-RU" sz="2400" dirty="0"/>
              <a:t> </a:t>
            </a:r>
            <a:r>
              <a:rPr lang="ru-RU" sz="2400" dirty="0" err="1"/>
              <a:t>буындардың</a:t>
            </a:r>
            <a:r>
              <a:rPr lang="ru-RU" sz="2400" dirty="0"/>
              <a:t> </a:t>
            </a:r>
            <a:r>
              <a:rPr lang="ru-RU" sz="2400" dirty="0" err="1"/>
              <a:t>жұмсақ</a:t>
            </a:r>
            <a:r>
              <a:rPr lang="ru-RU" sz="2400" dirty="0"/>
              <a:t> </a:t>
            </a:r>
            <a:r>
              <a:rPr lang="ru-RU" sz="2400" dirty="0" err="1"/>
              <a:t>ұлпаларының</a:t>
            </a:r>
            <a:r>
              <a:rPr lang="ru-RU" sz="2400" dirty="0"/>
              <a:t>, </a:t>
            </a:r>
            <a:r>
              <a:rPr lang="ru-RU" sz="2400" dirty="0" err="1"/>
              <a:t>сіңірлердің</a:t>
            </a:r>
            <a:r>
              <a:rPr lang="ru-RU" sz="2400" dirty="0"/>
              <a:t>, </a:t>
            </a:r>
            <a:r>
              <a:rPr lang="ru-RU" sz="2400" dirty="0" err="1"/>
              <a:t>шеміршектердің</a:t>
            </a:r>
            <a:r>
              <a:rPr lang="ru-RU" sz="2400" dirty="0"/>
              <a:t>, </a:t>
            </a:r>
            <a:r>
              <a:rPr lang="ru-RU" sz="2400" dirty="0" err="1"/>
              <a:t>гиалинді</a:t>
            </a:r>
            <a:r>
              <a:rPr lang="ru-RU" sz="2400" dirty="0"/>
              <a:t> </a:t>
            </a:r>
            <a:r>
              <a:rPr lang="ru-RU" sz="2400" dirty="0" err="1"/>
              <a:t>қабаттың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бұлшықет</a:t>
            </a:r>
            <a:r>
              <a:rPr lang="ru-RU" sz="2400" dirty="0"/>
              <a:t> </a:t>
            </a:r>
            <a:r>
              <a:rPr lang="ru-RU" sz="2400" dirty="0" err="1"/>
              <a:t>ұлпаларының</a:t>
            </a:r>
            <a:r>
              <a:rPr lang="ru-RU" sz="2400" dirty="0"/>
              <a:t> </a:t>
            </a:r>
            <a:r>
              <a:rPr lang="ru-RU" sz="2400" dirty="0" err="1"/>
              <a:t>суреттерін</a:t>
            </a:r>
            <a:r>
              <a:rPr lang="ru-RU" sz="2400" dirty="0"/>
              <a:t> </a:t>
            </a:r>
            <a:r>
              <a:rPr lang="ru-RU" sz="2400" dirty="0" err="1"/>
              <a:t>алуға</a:t>
            </a:r>
            <a:r>
              <a:rPr lang="ru-RU" sz="2400" dirty="0"/>
              <a:t> </a:t>
            </a:r>
            <a:r>
              <a:rPr lang="ru-RU" sz="2400" dirty="0" err="1"/>
              <a:t>мүмкіндік</a:t>
            </a:r>
            <a:r>
              <a:rPr lang="ru-RU" sz="2400" dirty="0"/>
              <a:t> </a:t>
            </a:r>
            <a:r>
              <a:rPr lang="ru-RU" sz="2400" dirty="0" err="1"/>
              <a:t>береді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778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otdyhrussia.ru/wp-content/uploads/2015/06/metody-radioizotopnoj-diagnostiki-raka-v-germanii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548680"/>
            <a:ext cx="89535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86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rt-uzi.com/wp-content/uploads/2014/07/mrt-ili-kt-pozvonochnika-chto-luchs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43336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712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Юлия\Desktop\n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3132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F:\неинвазивные методы диагностики\Mrt нор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6576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838200" y="5638800"/>
            <a:ext cx="289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</a:rPr>
              <a:t>Анатомия </a:t>
            </a:r>
            <a:r>
              <a:rPr lang="ru-RU" sz="2400" dirty="0" err="1">
                <a:latin typeface="Times New Roman" pitchFamily="18" charset="0"/>
              </a:rPr>
              <a:t>атласындағы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сурет</a:t>
            </a:r>
            <a:endParaRPr lang="ru-RU" sz="2400" dirty="0">
              <a:latin typeface="Times New Roman" pitchFamily="18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410200" y="5715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/>
              <a:t>МРТ - норма</a:t>
            </a:r>
          </a:p>
        </p:txBody>
      </p:sp>
    </p:spTree>
    <p:extLst>
      <p:ext uri="{BB962C8B-B14F-4D97-AF65-F5344CB8AC3E}">
        <p14:creationId xmlns:p14="http://schemas.microsoft.com/office/powerpoint/2010/main" val="1155631603"/>
      </p:ext>
    </p:extLst>
  </p:cSld>
  <p:clrMapOvr>
    <a:masterClrMapping/>
  </p:clrMapOvr>
  <p:transition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6387" name="Picture 2" descr="C:\Users\Сергей\Desktop\неинвазивные методы диагностики\Магнитно-резонансная томография (МРТ) головного мозга, режим Т1. Стрелкой указана область перфорации дна III желудоч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rot="5400000" flipH="1" flipV="1">
            <a:off x="1714500" y="28575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389" name="Picture 2" descr="F:\неинвазивные методы диагностики\Mrt нор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36449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5105400" y="5181600"/>
            <a:ext cx="281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>
                <a:latin typeface="Constantia" pitchFamily="18" charset="0"/>
              </a:rPr>
              <a:t>Магнитно-резонансная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томография</a:t>
            </a:r>
            <a:r>
              <a:rPr lang="ru-RU">
                <a:latin typeface="Constantia" pitchFamily="18" charset="0"/>
              </a:rPr>
              <a:t> (МРТ) головного мозга. Норма.</a:t>
            </a:r>
          </a:p>
        </p:txBody>
      </p:sp>
      <p:sp>
        <p:nvSpPr>
          <p:cNvPr id="16391" name="TextBox 14"/>
          <p:cNvSpPr txBox="1">
            <a:spLocks noChangeArrowheads="1"/>
          </p:cNvSpPr>
          <p:nvPr/>
        </p:nvSpPr>
        <p:spPr bwMode="auto">
          <a:xfrm>
            <a:off x="457200" y="5105400"/>
            <a:ext cx="381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Магнитно-резонансная томография (МРТ) головного мозга. Стрелкой указана область перфорации дна III желудочка.</a:t>
            </a:r>
          </a:p>
        </p:txBody>
      </p:sp>
    </p:spTree>
    <p:extLst>
      <p:ext uri="{BB962C8B-B14F-4D97-AF65-F5344CB8AC3E}">
        <p14:creationId xmlns:p14="http://schemas.microsoft.com/office/powerpoint/2010/main" val="1451861195"/>
      </p:ext>
    </p:extLst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ргей\Desktop\неинвазивные методы диагностики\Mrtd_МРТ голеностопного сустава. Разрыв Ахиллова сухожилия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1178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Сергей\Desktop\неинвазивные методы диагностики\МРТ коленного сустава. Нормальная передняя крестообразная связка. Повреждение суставного хряща надколеника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3810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5791200" y="4648200"/>
            <a:ext cx="25908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>
                <a:latin typeface="Constantia" pitchFamily="18" charset="0"/>
              </a:rPr>
              <a:t>МРТ голеностопного сустава. Разрыв Ахиллова сухожилия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914400" y="457200"/>
            <a:ext cx="3581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МРТ</a:t>
            </a:r>
            <a:r>
              <a:rPr lang="ru-RU" sz="2000">
                <a:latin typeface="Constantia" pitchFamily="18" charset="0"/>
              </a:rPr>
              <a:t> коленного сустава. Нормальная передняя крестообразная связка. Повреждение суставного хряща надколеника</a:t>
            </a:r>
          </a:p>
        </p:txBody>
      </p:sp>
    </p:spTree>
    <p:extLst>
      <p:ext uri="{BB962C8B-B14F-4D97-AF65-F5344CB8AC3E}">
        <p14:creationId xmlns:p14="http://schemas.microsoft.com/office/powerpoint/2010/main" val="699826940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600200"/>
            <a:ext cx="4330824" cy="4525963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err="1"/>
              <a:t>Жүректегі</a:t>
            </a:r>
            <a:r>
              <a:rPr lang="ru-RU" sz="2000" dirty="0"/>
              <a:t> </a:t>
            </a:r>
            <a:r>
              <a:rPr lang="ru-RU" sz="2000" dirty="0" err="1"/>
              <a:t>электр</a:t>
            </a:r>
            <a:r>
              <a:rPr lang="ru-RU" sz="2000" dirty="0"/>
              <a:t> </a:t>
            </a:r>
            <a:r>
              <a:rPr lang="ru-RU" sz="2000" dirty="0" err="1"/>
              <a:t>құбылыстарын</a:t>
            </a:r>
            <a:r>
              <a:rPr lang="ru-RU" sz="2000" dirty="0"/>
              <a:t> </a:t>
            </a:r>
            <a:r>
              <a:rPr lang="ru-RU" sz="2000" dirty="0" err="1"/>
              <a:t>дәйекті</a:t>
            </a:r>
            <a:r>
              <a:rPr lang="ru-RU" sz="2000" dirty="0"/>
              <a:t> </a:t>
            </a:r>
            <a:r>
              <a:rPr lang="ru-RU" sz="2000" dirty="0" err="1"/>
              <a:t>түрде</a:t>
            </a:r>
            <a:r>
              <a:rPr lang="ru-RU" sz="2000" dirty="0"/>
              <a:t> осы </a:t>
            </a:r>
            <a:r>
              <a:rPr lang="ru-RU" sz="2000" dirty="0" err="1"/>
              <a:t>ғасырдың</a:t>
            </a:r>
            <a:r>
              <a:rPr lang="ru-RU" sz="2000" dirty="0"/>
              <a:t> </a:t>
            </a:r>
            <a:r>
              <a:rPr lang="ru-RU" sz="2000" dirty="0" err="1"/>
              <a:t>басында</a:t>
            </a:r>
            <a:r>
              <a:rPr lang="ru-RU" sz="2000" dirty="0"/>
              <a:t> </a:t>
            </a:r>
            <a:r>
              <a:rPr lang="ru-RU" sz="2000" dirty="0" err="1"/>
              <a:t>В.Эйтховен</a:t>
            </a:r>
            <a:r>
              <a:rPr lang="ru-RU" sz="2000" dirty="0"/>
              <a:t>, </a:t>
            </a:r>
            <a:r>
              <a:rPr lang="ru-RU" sz="2000" dirty="0" err="1"/>
              <a:t>А.Ф.Самойлов</a:t>
            </a:r>
            <a:r>
              <a:rPr lang="ru-RU" sz="2000" dirty="0"/>
              <a:t> </a:t>
            </a:r>
            <a:r>
              <a:rPr lang="ru-RU" sz="2000" dirty="0" err="1"/>
              <a:t>зерттей</a:t>
            </a:r>
            <a:r>
              <a:rPr lang="ru-RU" sz="2000" dirty="0"/>
              <a:t> </a:t>
            </a:r>
            <a:r>
              <a:rPr lang="ru-RU" sz="2000" dirty="0" err="1"/>
              <a:t>бастады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В.Эйтховен</a:t>
            </a:r>
            <a:r>
              <a:rPr lang="ru-RU" sz="2000" dirty="0"/>
              <a:t> ЭКГ-</a:t>
            </a:r>
            <a:r>
              <a:rPr lang="ru-RU" sz="2000" dirty="0" err="1"/>
              <a:t>ны</a:t>
            </a:r>
            <a:r>
              <a:rPr lang="ru-RU" sz="2000" dirty="0"/>
              <a:t> </a:t>
            </a:r>
            <a:r>
              <a:rPr lang="ru-RU" sz="2000" dirty="0" err="1"/>
              <a:t>үшке</a:t>
            </a:r>
            <a:r>
              <a:rPr lang="ru-RU" sz="2000" dirty="0"/>
              <a:t> </a:t>
            </a:r>
            <a:r>
              <a:rPr lang="ru-RU" sz="2000" dirty="0" err="1"/>
              <a:t>тарамдау</a:t>
            </a:r>
            <a:r>
              <a:rPr lang="ru-RU" sz="2000" dirty="0"/>
              <a:t> </a:t>
            </a:r>
            <a:r>
              <a:rPr lang="ru-RU" sz="2000" dirty="0" err="1"/>
              <a:t>арқылы</a:t>
            </a:r>
            <a:r>
              <a:rPr lang="ru-RU" sz="2000" dirty="0"/>
              <a:t> </a:t>
            </a:r>
            <a:r>
              <a:rPr lang="ru-RU" sz="2000" dirty="0" err="1"/>
              <a:t>жазып</a:t>
            </a:r>
            <a:r>
              <a:rPr lang="ru-RU" sz="2000" dirty="0"/>
              <a:t> </a:t>
            </a:r>
            <a:r>
              <a:rPr lang="ru-RU" sz="2000" dirty="0" err="1"/>
              <a:t>алуды</a:t>
            </a:r>
            <a:r>
              <a:rPr lang="ru-RU" sz="2000" dirty="0"/>
              <a:t> </a:t>
            </a:r>
            <a:r>
              <a:rPr lang="ru-RU" sz="2000" dirty="0" err="1"/>
              <a:t>ұсынды</a:t>
            </a:r>
            <a:r>
              <a:rPr lang="ru-RU" sz="2000" dirty="0"/>
              <a:t>. </a:t>
            </a:r>
            <a:r>
              <a:rPr lang="ru-RU" sz="2000" dirty="0" err="1"/>
              <a:t>Қазіргі</a:t>
            </a:r>
            <a:r>
              <a:rPr lang="ru-RU" sz="2000" dirty="0"/>
              <a:t> </a:t>
            </a:r>
            <a:r>
              <a:rPr lang="ru-RU" sz="2000" dirty="0" err="1"/>
              <a:t>кезде</a:t>
            </a:r>
            <a:r>
              <a:rPr lang="ru-RU" sz="2000" dirty="0"/>
              <a:t> </a:t>
            </a:r>
            <a:r>
              <a:rPr lang="ru-RU" sz="2000" dirty="0" err="1"/>
              <a:t>бұл</a:t>
            </a:r>
            <a:r>
              <a:rPr lang="ru-RU" sz="2000" dirty="0"/>
              <a:t> </a:t>
            </a:r>
            <a:r>
              <a:rPr lang="ru-RU" sz="2000" dirty="0" err="1"/>
              <a:t>стандартты</a:t>
            </a:r>
            <a:r>
              <a:rPr lang="ru-RU" sz="2000" dirty="0"/>
              <a:t> </a:t>
            </a:r>
            <a:r>
              <a:rPr lang="ru-RU" sz="2000" dirty="0" err="1"/>
              <a:t>болып</a:t>
            </a:r>
            <a:r>
              <a:rPr lang="ru-RU" sz="2000" dirty="0"/>
              <a:t> </a:t>
            </a:r>
            <a:r>
              <a:rPr lang="ru-RU" sz="2000" dirty="0" err="1"/>
              <a:t>табылады</a:t>
            </a:r>
            <a:r>
              <a:rPr lang="ru-RU" sz="2000" dirty="0"/>
              <a:t>. </a:t>
            </a:r>
            <a:r>
              <a:rPr lang="ru-RU" sz="2000" dirty="0" err="1"/>
              <a:t>Бұл</a:t>
            </a:r>
            <a:r>
              <a:rPr lang="ru-RU" sz="2000" dirty="0"/>
              <a:t> </a:t>
            </a:r>
            <a:r>
              <a:rPr lang="ru-RU" sz="2000" dirty="0" err="1"/>
              <a:t>жағдайда</a:t>
            </a:r>
            <a:r>
              <a:rPr lang="ru-RU" sz="2000" dirty="0"/>
              <a:t> </a:t>
            </a:r>
            <a:r>
              <a:rPr lang="ru-RU" sz="2000" dirty="0" err="1"/>
              <a:t>адамның</a:t>
            </a:r>
            <a:r>
              <a:rPr lang="ru-RU" sz="2000" dirty="0"/>
              <a:t> </a:t>
            </a:r>
            <a:r>
              <a:rPr lang="ru-RU" sz="2000" dirty="0" err="1"/>
              <a:t>денесі</a:t>
            </a:r>
            <a:r>
              <a:rPr lang="ru-RU" sz="2000" dirty="0"/>
              <a:t> </a:t>
            </a:r>
            <a:r>
              <a:rPr lang="ru-RU" sz="2000" dirty="0" err="1"/>
              <a:t>барлық</a:t>
            </a:r>
            <a:r>
              <a:rPr lang="ru-RU" sz="2000" dirty="0"/>
              <a:t> </a:t>
            </a:r>
            <a:r>
              <a:rPr lang="ru-RU" sz="2000" dirty="0" err="1"/>
              <a:t>ауданына</a:t>
            </a:r>
            <a:r>
              <a:rPr lang="ru-RU" sz="2000" dirty="0"/>
              <a:t> </a:t>
            </a:r>
            <a:r>
              <a:rPr lang="ru-RU" sz="2000" dirty="0" err="1"/>
              <a:t>өткізгіштік</a:t>
            </a:r>
            <a:r>
              <a:rPr lang="ru-RU" sz="2000" dirty="0"/>
              <a:t> </a:t>
            </a:r>
            <a:r>
              <a:rPr lang="ru-RU" sz="2000" dirty="0" err="1"/>
              <a:t>қабілеті</a:t>
            </a:r>
            <a:r>
              <a:rPr lang="ru-RU" sz="2000" dirty="0"/>
              <a:t> </a:t>
            </a:r>
            <a:r>
              <a:rPr lang="ru-RU" sz="2000" dirty="0" err="1"/>
              <a:t>бірдей</a:t>
            </a:r>
            <a:r>
              <a:rPr lang="ru-RU" sz="2000" dirty="0"/>
              <a:t> орта </a:t>
            </a:r>
            <a:r>
              <a:rPr lang="ru-RU" sz="2000" dirty="0" err="1"/>
              <a:t>ретінде</a:t>
            </a:r>
            <a:r>
              <a:rPr lang="ru-RU" sz="2000" dirty="0"/>
              <a:t> </a:t>
            </a:r>
            <a:r>
              <a:rPr lang="ru-RU" sz="2000" dirty="0" err="1"/>
              <a:t>қарастырады</a:t>
            </a:r>
            <a:r>
              <a:rPr lang="ru-RU" sz="2000" dirty="0"/>
              <a:t>. </a:t>
            </a:r>
            <a:r>
              <a:rPr lang="ru-RU" sz="2000" dirty="0" err="1"/>
              <a:t>Жүректі</a:t>
            </a:r>
            <a:r>
              <a:rPr lang="ru-RU" sz="2000" dirty="0"/>
              <a:t> </a:t>
            </a:r>
            <a:r>
              <a:rPr lang="ru-RU" sz="2000" dirty="0" err="1"/>
              <a:t>электр</a:t>
            </a:r>
            <a:r>
              <a:rPr lang="ru-RU" sz="2000" dirty="0"/>
              <a:t> </a:t>
            </a:r>
            <a:r>
              <a:rPr lang="ru-RU" sz="2000" dirty="0" err="1"/>
              <a:t>өткізгіш</a:t>
            </a:r>
            <a:r>
              <a:rPr lang="ru-RU" sz="2000" dirty="0"/>
              <a:t> </a:t>
            </a:r>
            <a:r>
              <a:rPr lang="ru-RU" sz="2000" dirty="0" err="1"/>
              <a:t>ортада</a:t>
            </a:r>
            <a:r>
              <a:rPr lang="ru-RU" sz="2000" dirty="0"/>
              <a:t> </a:t>
            </a:r>
            <a:r>
              <a:rPr lang="ru-RU" sz="2000" dirty="0" err="1"/>
              <a:t>орналасқан</a:t>
            </a:r>
            <a:r>
              <a:rPr lang="ru-RU" sz="2000" dirty="0"/>
              <a:t> </a:t>
            </a:r>
            <a:r>
              <a:rPr lang="ru-RU" sz="2000" dirty="0" err="1"/>
              <a:t>электрлік</a:t>
            </a:r>
            <a:r>
              <a:rPr lang="ru-RU" sz="2000" dirty="0"/>
              <a:t> диполь </a:t>
            </a:r>
            <a:r>
              <a:rPr lang="ru-RU" sz="2000" dirty="0" err="1"/>
              <a:t>деп</a:t>
            </a:r>
            <a:r>
              <a:rPr lang="ru-RU" sz="2000" dirty="0"/>
              <a:t> </a:t>
            </a:r>
            <a:r>
              <a:rPr lang="ru-RU" sz="2000" dirty="0" err="1"/>
              <a:t>қарастырады</a:t>
            </a:r>
            <a:r>
              <a:rPr lang="ru-RU" sz="2000" dirty="0"/>
              <a:t>. Адам </a:t>
            </a:r>
            <a:r>
              <a:rPr lang="ru-RU" sz="2000" dirty="0" err="1"/>
              <a:t>немесе</a:t>
            </a:r>
            <a:r>
              <a:rPr lang="ru-RU" sz="2000" dirty="0"/>
              <a:t> </a:t>
            </a:r>
            <a:r>
              <a:rPr lang="ru-RU" sz="2000" dirty="0" err="1"/>
              <a:t>жануар</a:t>
            </a:r>
            <a:r>
              <a:rPr lang="ru-RU" sz="2000" dirty="0"/>
              <a:t> </a:t>
            </a:r>
            <a:r>
              <a:rPr lang="ru-RU" sz="2000" dirty="0" err="1"/>
              <a:t>жүрегінің</a:t>
            </a:r>
            <a:r>
              <a:rPr lang="ru-RU" sz="2000" dirty="0"/>
              <a:t> </a:t>
            </a:r>
            <a:r>
              <a:rPr lang="ru-RU" sz="2000" dirty="0" err="1"/>
              <a:t>биопотенциалын</a:t>
            </a:r>
            <a:r>
              <a:rPr lang="ru-RU" sz="2000" dirty="0"/>
              <a:t> </a:t>
            </a:r>
            <a:r>
              <a:rPr lang="ru-RU" sz="2000" dirty="0" err="1"/>
              <a:t>жазып</a:t>
            </a:r>
            <a:r>
              <a:rPr lang="ru-RU" sz="2000" dirty="0"/>
              <a:t> </a:t>
            </a:r>
            <a:r>
              <a:rPr lang="ru-RU" sz="2000" dirty="0" err="1"/>
              <a:t>алу</a:t>
            </a:r>
            <a:r>
              <a:rPr lang="ru-RU" sz="2000" dirty="0"/>
              <a:t> </a:t>
            </a:r>
            <a:r>
              <a:rPr lang="ru-RU" sz="2000" dirty="0" err="1"/>
              <a:t>үшін</a:t>
            </a:r>
            <a:r>
              <a:rPr lang="ru-RU" sz="2000" dirty="0"/>
              <a:t> </a:t>
            </a:r>
            <a:r>
              <a:rPr lang="ru-RU" sz="2000" dirty="0" err="1"/>
              <a:t>жүректі</a:t>
            </a:r>
            <a:r>
              <a:rPr lang="ru-RU" sz="2000" dirty="0"/>
              <a:t> </a:t>
            </a:r>
            <a:r>
              <a:rPr lang="ru-RU" sz="2000" dirty="0" err="1"/>
              <a:t>үшбұрыштың</a:t>
            </a:r>
            <a:r>
              <a:rPr lang="ru-RU" sz="2000" dirty="0"/>
              <a:t> </a:t>
            </a:r>
            <a:r>
              <a:rPr lang="ru-RU" sz="2000" dirty="0" err="1"/>
              <a:t>ортасында</a:t>
            </a:r>
            <a:r>
              <a:rPr lang="ru-RU" sz="2000" dirty="0"/>
              <a:t> </a:t>
            </a:r>
            <a:r>
              <a:rPr lang="ru-RU" sz="2000" dirty="0" err="1"/>
              <a:t>орналасқан</a:t>
            </a:r>
            <a:r>
              <a:rPr lang="ru-RU" sz="2000" dirty="0"/>
              <a:t> </a:t>
            </a:r>
            <a:r>
              <a:rPr lang="ru-RU" sz="2000" dirty="0" err="1"/>
              <a:t>деп</a:t>
            </a:r>
            <a:r>
              <a:rPr lang="ru-RU" sz="2000" dirty="0"/>
              <a:t> </a:t>
            </a:r>
            <a:r>
              <a:rPr lang="ru-RU" sz="2000" dirty="0" err="1"/>
              <a:t>алады</a:t>
            </a:r>
            <a:r>
              <a:rPr lang="ru-RU" sz="2000" dirty="0"/>
              <a:t>. </a:t>
            </a:r>
            <a:r>
              <a:rPr lang="ru-RU" sz="2000" dirty="0" err="1"/>
              <a:t>Оң</a:t>
            </a:r>
            <a:r>
              <a:rPr lang="ru-RU" sz="2000" dirty="0"/>
              <a:t> </a:t>
            </a:r>
            <a:r>
              <a:rPr lang="ru-RU" sz="2000" dirty="0" err="1"/>
              <a:t>қол</a:t>
            </a:r>
            <a:r>
              <a:rPr lang="ru-RU" sz="2000" dirty="0"/>
              <a:t>, </a:t>
            </a:r>
            <a:r>
              <a:rPr lang="ru-RU" sz="2000" dirty="0" err="1"/>
              <a:t>сол</a:t>
            </a:r>
            <a:r>
              <a:rPr lang="ru-RU" sz="2000" dirty="0"/>
              <a:t> </a:t>
            </a:r>
            <a:r>
              <a:rPr lang="ru-RU" sz="2000" dirty="0" err="1"/>
              <a:t>қол</a:t>
            </a:r>
            <a:r>
              <a:rPr lang="ru-RU" sz="2000" dirty="0"/>
              <a:t> </a:t>
            </a:r>
            <a:r>
              <a:rPr lang="ru-RU" sz="2000" dirty="0" err="1"/>
              <a:t>және</a:t>
            </a:r>
            <a:r>
              <a:rPr lang="ru-RU" sz="2000" dirty="0"/>
              <a:t> </a:t>
            </a:r>
            <a:r>
              <a:rPr lang="ru-RU" sz="2000" dirty="0" err="1"/>
              <a:t>сол</a:t>
            </a:r>
            <a:r>
              <a:rPr lang="ru-RU" sz="2000" dirty="0"/>
              <a:t> </a:t>
            </a:r>
            <a:r>
              <a:rPr lang="ru-RU" sz="2000" dirty="0" err="1"/>
              <a:t>аяқ</a:t>
            </a:r>
            <a:r>
              <a:rPr lang="ru-RU" sz="2000" dirty="0"/>
              <a:t> </a:t>
            </a:r>
            <a:r>
              <a:rPr lang="ru-RU" sz="2000" dirty="0" err="1"/>
              <a:t>үшбұрыштың</a:t>
            </a:r>
            <a:r>
              <a:rPr lang="ru-RU" sz="2000" dirty="0"/>
              <a:t> </a:t>
            </a:r>
            <a:r>
              <a:rPr lang="ru-RU" sz="2000" dirty="0" err="1"/>
              <a:t>үш</a:t>
            </a:r>
            <a:r>
              <a:rPr lang="ru-RU" sz="2000" dirty="0"/>
              <a:t> </a:t>
            </a:r>
            <a:r>
              <a:rPr lang="ru-RU" sz="2000" dirty="0" err="1"/>
              <a:t>төбесі</a:t>
            </a:r>
            <a:r>
              <a:rPr lang="ru-RU" sz="2000" dirty="0"/>
              <a:t> </a:t>
            </a:r>
            <a:r>
              <a:rPr lang="ru-RU" sz="2000" dirty="0" err="1"/>
              <a:t>болып</a:t>
            </a:r>
            <a:r>
              <a:rPr lang="ru-RU" sz="2000" dirty="0"/>
              <a:t> </a:t>
            </a:r>
            <a:r>
              <a:rPr lang="ru-RU" sz="2000" dirty="0" err="1"/>
              <a:t>табылады</a:t>
            </a:r>
            <a:r>
              <a:rPr lang="ru-RU" sz="2000" dirty="0"/>
              <a:t> </a:t>
            </a:r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597535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235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Магнитті-резонансты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томография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r>
              <a:rPr lang="ru-RU" sz="3600" b="1" i="1" dirty="0" err="1"/>
              <a:t>Магнитті-резонансты</a:t>
            </a:r>
            <a:r>
              <a:rPr lang="ru-RU" sz="3600" b="1" i="1" dirty="0"/>
              <a:t> томография </a:t>
            </a:r>
            <a:r>
              <a:rPr lang="ru-RU" dirty="0"/>
              <a:t>– </a:t>
            </a:r>
            <a:r>
              <a:rPr lang="ru-RU" dirty="0" err="1"/>
              <a:t>жілік</a:t>
            </a:r>
            <a:r>
              <a:rPr lang="ru-RU" dirty="0"/>
              <a:t> </a:t>
            </a:r>
            <a:r>
              <a:rPr lang="ru-RU" dirty="0" err="1"/>
              <a:t>майын</a:t>
            </a:r>
            <a:r>
              <a:rPr lang="ru-RU" dirty="0"/>
              <a:t> (</a:t>
            </a:r>
            <a:r>
              <a:rPr lang="ru-RU" dirty="0" err="1"/>
              <a:t>кемігін</a:t>
            </a:r>
            <a:r>
              <a:rPr lang="ru-RU" dirty="0"/>
              <a:t>) </a:t>
            </a:r>
            <a:r>
              <a:rPr lang="ru-RU" dirty="0" err="1"/>
              <a:t>зерттеудегі</a:t>
            </a:r>
            <a:r>
              <a:rPr lang="ru-RU" dirty="0"/>
              <a:t> аса </a:t>
            </a:r>
            <a:r>
              <a:rPr lang="ru-RU" dirty="0" err="1"/>
              <a:t>бағалы</a:t>
            </a:r>
            <a:r>
              <a:rPr lang="ru-RU" dirty="0"/>
              <a:t> </a:t>
            </a:r>
            <a:r>
              <a:rPr lang="ru-RU" dirty="0" err="1"/>
              <a:t>әдіс</a:t>
            </a:r>
            <a:r>
              <a:rPr lang="ru-RU" dirty="0"/>
              <a:t>, </a:t>
            </a:r>
            <a:r>
              <a:rPr lang="ru-RU" dirty="0" err="1"/>
              <a:t>себебі</a:t>
            </a:r>
            <a:r>
              <a:rPr lang="ru-RU" dirty="0"/>
              <a:t>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жілік</a:t>
            </a:r>
            <a:r>
              <a:rPr lang="ru-RU" dirty="0"/>
              <a:t> </a:t>
            </a:r>
            <a:r>
              <a:rPr lang="ru-RU" dirty="0" err="1"/>
              <a:t>майындағы</a:t>
            </a:r>
            <a:r>
              <a:rPr lang="ru-RU" dirty="0"/>
              <a:t> </a:t>
            </a:r>
            <a:r>
              <a:rPr lang="ru-RU" dirty="0" err="1"/>
              <a:t>ісікті</a:t>
            </a:r>
            <a:r>
              <a:rPr lang="ru-RU" dirty="0"/>
              <a:t>, </a:t>
            </a:r>
            <a:r>
              <a:rPr lang="ru-RU" dirty="0" err="1"/>
              <a:t>некрозды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инфаркты </a:t>
            </a:r>
            <a:r>
              <a:rPr lang="ru-RU" dirty="0" err="1"/>
              <a:t>анықтау</a:t>
            </a:r>
            <a:r>
              <a:rPr lang="ru-RU" dirty="0"/>
              <a:t> </a:t>
            </a:r>
            <a:r>
              <a:rPr lang="ru-RU" dirty="0" err="1"/>
              <a:t>жолдарын</a:t>
            </a:r>
            <a:r>
              <a:rPr lang="ru-RU" dirty="0"/>
              <a:t> </a:t>
            </a:r>
            <a:r>
              <a:rPr lang="ru-RU" dirty="0" err="1"/>
              <a:t>ашты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қаңқадағы</a:t>
            </a:r>
            <a:r>
              <a:rPr lang="ru-RU" dirty="0"/>
              <a:t> </a:t>
            </a:r>
            <a:r>
              <a:rPr lang="ru-RU" dirty="0" err="1"/>
              <a:t>патологиялық</a:t>
            </a:r>
            <a:r>
              <a:rPr lang="ru-RU" dirty="0"/>
              <a:t> </a:t>
            </a:r>
            <a:r>
              <a:rPr lang="ru-RU" dirty="0" err="1"/>
              <a:t>үрдістердің</a:t>
            </a:r>
            <a:r>
              <a:rPr lang="ru-RU" dirty="0"/>
              <a:t> </a:t>
            </a:r>
            <a:r>
              <a:rPr lang="ru-RU" dirty="0" err="1"/>
              <a:t>алғашқы</a:t>
            </a:r>
            <a:r>
              <a:rPr lang="ru-RU" dirty="0"/>
              <a:t> </a:t>
            </a:r>
            <a:r>
              <a:rPr lang="ru-RU" dirty="0" err="1"/>
              <a:t>көріністерін</a:t>
            </a:r>
            <a:r>
              <a:rPr lang="ru-RU" dirty="0"/>
              <a:t> </a:t>
            </a:r>
            <a:r>
              <a:rPr lang="ru-RU" dirty="0" err="1"/>
              <a:t>анықтауға</a:t>
            </a:r>
            <a:r>
              <a:rPr lang="ru-RU" dirty="0"/>
              <a:t> </a:t>
            </a:r>
            <a:r>
              <a:rPr lang="ru-RU" dirty="0" err="1"/>
              <a:t>көмектеседі</a:t>
            </a:r>
            <a:r>
              <a:rPr lang="ru-RU" dirty="0"/>
              <a:t>. МРТ нейрохирургия мен </a:t>
            </a:r>
            <a:r>
              <a:rPr lang="ru-RU" dirty="0" err="1"/>
              <a:t>неврологияда</a:t>
            </a:r>
            <a:r>
              <a:rPr lang="ru-RU" dirty="0"/>
              <a:t> (</a:t>
            </a:r>
            <a:r>
              <a:rPr lang="ru-RU" dirty="0" err="1"/>
              <a:t>бұрын</a:t>
            </a:r>
            <a:r>
              <a:rPr lang="ru-RU" dirty="0"/>
              <a:t> </a:t>
            </a:r>
            <a:r>
              <a:rPr lang="ru-RU" dirty="0" err="1"/>
              <a:t>болған</a:t>
            </a:r>
            <a:r>
              <a:rPr lang="ru-RU" dirty="0"/>
              <a:t> </a:t>
            </a:r>
            <a:r>
              <a:rPr lang="ru-RU" dirty="0" err="1"/>
              <a:t>бастағы</a:t>
            </a:r>
            <a:r>
              <a:rPr lang="ru-RU" dirty="0"/>
              <a:t> ми </a:t>
            </a:r>
            <a:r>
              <a:rPr lang="ru-RU" dirty="0" err="1"/>
              <a:t>жарақаттарын</a:t>
            </a:r>
            <a:r>
              <a:rPr lang="ru-RU" dirty="0"/>
              <a:t>, </a:t>
            </a:r>
            <a:r>
              <a:rPr lang="ru-RU" dirty="0" err="1"/>
              <a:t>соңғы</a:t>
            </a:r>
            <a:r>
              <a:rPr lang="ru-RU" dirty="0"/>
              <a:t> </a:t>
            </a:r>
            <a:r>
              <a:rPr lang="ru-RU" dirty="0" err="1"/>
              <a:t>кезеңдердегі</a:t>
            </a:r>
            <a:r>
              <a:rPr lang="ru-RU" dirty="0"/>
              <a:t> (!) </a:t>
            </a:r>
            <a:r>
              <a:rPr lang="ru-RU" dirty="0" err="1"/>
              <a:t>инсультты</a:t>
            </a:r>
            <a:r>
              <a:rPr lang="ru-RU" dirty="0"/>
              <a:t>, </a:t>
            </a:r>
            <a:r>
              <a:rPr lang="ru-RU" dirty="0" err="1"/>
              <a:t>жұлын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бас </a:t>
            </a:r>
            <a:r>
              <a:rPr lang="ru-RU" dirty="0" err="1"/>
              <a:t>миындағы</a:t>
            </a:r>
            <a:r>
              <a:rPr lang="ru-RU" dirty="0"/>
              <a:t> </a:t>
            </a:r>
            <a:r>
              <a:rPr lang="ru-RU" dirty="0" err="1"/>
              <a:t>ісіктердің</a:t>
            </a:r>
            <a:r>
              <a:rPr lang="ru-RU" dirty="0"/>
              <a:t> бар- </a:t>
            </a:r>
            <a:r>
              <a:rPr lang="ru-RU" dirty="0" err="1"/>
              <a:t>жоқтығының</a:t>
            </a:r>
            <a:r>
              <a:rPr lang="ru-RU" dirty="0"/>
              <a:t> </a:t>
            </a:r>
            <a:r>
              <a:rPr lang="ru-RU" dirty="0" err="1"/>
              <a:t>күдіктілігі</a:t>
            </a:r>
            <a:r>
              <a:rPr lang="ru-RU" dirty="0"/>
              <a:t>) </a:t>
            </a:r>
            <a:r>
              <a:rPr lang="ru-RU" dirty="0" err="1"/>
              <a:t>өте</a:t>
            </a:r>
            <a:r>
              <a:rPr lang="ru-RU" dirty="0"/>
              <a:t> </a:t>
            </a:r>
            <a:r>
              <a:rPr lang="ru-RU" dirty="0" err="1"/>
              <a:t>кең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МРТ </a:t>
            </a:r>
            <a:r>
              <a:rPr lang="ru-RU" dirty="0" err="1"/>
              <a:t>клаустрофобиямен</a:t>
            </a:r>
            <a:r>
              <a:rPr lang="ru-RU" dirty="0"/>
              <a:t> </a:t>
            </a:r>
            <a:r>
              <a:rPr lang="ru-RU" dirty="0" err="1"/>
              <a:t>ауыратын</a:t>
            </a:r>
            <a:r>
              <a:rPr lang="ru-RU" dirty="0"/>
              <a:t> </a:t>
            </a:r>
            <a:r>
              <a:rPr lang="ru-RU" dirty="0" err="1"/>
              <a:t>адамдарға</a:t>
            </a:r>
            <a:r>
              <a:rPr lang="ru-RU" dirty="0"/>
              <a:t>, </a:t>
            </a:r>
            <a:r>
              <a:rPr lang="ru-RU" dirty="0" err="1"/>
              <a:t>бөгде</a:t>
            </a:r>
            <a:r>
              <a:rPr lang="ru-RU" dirty="0"/>
              <a:t> металл </a:t>
            </a:r>
            <a:r>
              <a:rPr lang="ru-RU" dirty="0" err="1"/>
              <a:t>құрылымдары</a:t>
            </a:r>
            <a:r>
              <a:rPr lang="ru-RU" dirty="0"/>
              <a:t> бар (</a:t>
            </a:r>
            <a:r>
              <a:rPr lang="ru-RU" dirty="0" err="1"/>
              <a:t>жасанды</a:t>
            </a:r>
            <a:r>
              <a:rPr lang="ru-RU" dirty="0"/>
              <a:t> металл </a:t>
            </a:r>
            <a:r>
              <a:rPr lang="ru-RU" dirty="0" err="1"/>
              <a:t>буындары</a:t>
            </a:r>
            <a:r>
              <a:rPr lang="ru-RU" dirty="0"/>
              <a:t>, </a:t>
            </a:r>
            <a:r>
              <a:rPr lang="ru-RU" dirty="0" err="1"/>
              <a:t>оқ</a:t>
            </a:r>
            <a:r>
              <a:rPr lang="ru-RU" dirty="0"/>
              <a:t> </a:t>
            </a:r>
            <a:r>
              <a:rPr lang="ru-RU" dirty="0" err="1"/>
              <a:t>жарықшағы</a:t>
            </a:r>
            <a:r>
              <a:rPr lang="ru-RU" dirty="0"/>
              <a:t>) </a:t>
            </a:r>
            <a:r>
              <a:rPr lang="ru-RU" dirty="0" err="1"/>
              <a:t>адамдарға</a:t>
            </a:r>
            <a:r>
              <a:rPr lang="ru-RU" dirty="0"/>
              <a:t>, </a:t>
            </a:r>
            <a:r>
              <a:rPr lang="ru-RU" dirty="0" err="1"/>
              <a:t>жүкті</a:t>
            </a:r>
            <a:r>
              <a:rPr lang="ru-RU" dirty="0"/>
              <a:t> </a:t>
            </a:r>
            <a:r>
              <a:rPr lang="ru-RU" dirty="0" err="1"/>
              <a:t>әйелдерге</a:t>
            </a:r>
            <a:r>
              <a:rPr lang="ru-RU" dirty="0"/>
              <a:t> </a:t>
            </a:r>
            <a:r>
              <a:rPr lang="ru-RU" dirty="0" err="1"/>
              <a:t>қарсы</a:t>
            </a:r>
            <a:r>
              <a:rPr lang="ru-RU" dirty="0"/>
              <a:t> </a:t>
            </a:r>
            <a:r>
              <a:rPr lang="ru-RU" dirty="0" err="1"/>
              <a:t>көрсетілген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108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Ультрадыбыстық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зерттеу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(УЗИ)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ультрадыбыстардың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көмегімен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ағзасын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инвазивті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зерттеу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әдісі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 2" pitchFamily="18" charset="2"/>
              <a:buNone/>
            </a:pPr>
            <a:endParaRPr lang="ru-RU" dirty="0"/>
          </a:p>
        </p:txBody>
      </p:sp>
      <p:pic>
        <p:nvPicPr>
          <p:cNvPr id="10244" name="Picture 2" descr="C:\Users\Сергей\Desktop\неинвазивные методы диагностики\уз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034886"/>
      </p:ext>
    </p:extLst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УЗИ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көмегімен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ішкі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органдардың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диагнозын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қоюда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маңызды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брюшная полость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забрюшинное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пространство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бауыр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қабы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(желчный пузырь)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Ұйқы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бауыр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(селезёнка)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бүйректер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органы малого таза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Несеп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шығару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өзектерін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(мочеточники)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Қуық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(мочевой пузырь)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Қуық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(предстательная железа)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560022"/>
      </p:ext>
    </p:extLst>
  </p:cSld>
  <p:clrMapOvr>
    <a:masterClrMapping/>
  </p:clrMapOvr>
  <p:transition>
    <p:pull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0503" y="188640"/>
            <a:ext cx="409997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Ультрадыбыстық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зерттеу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556792"/>
            <a:ext cx="4042792" cy="39170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i="1" dirty="0" err="1"/>
              <a:t>Ультрадыбыстық</a:t>
            </a:r>
            <a:r>
              <a:rPr lang="ru-RU" sz="2800" b="1" i="1" dirty="0"/>
              <a:t> </a:t>
            </a:r>
            <a:r>
              <a:rPr lang="ru-RU" sz="2800" b="1" i="1" dirty="0" err="1"/>
              <a:t>зерттеу</a:t>
            </a:r>
            <a:r>
              <a:rPr lang="ru-RU" sz="2800" b="1" i="1" dirty="0"/>
              <a:t> </a:t>
            </a:r>
            <a:r>
              <a:rPr lang="ru-RU" sz="2400" dirty="0"/>
              <a:t>(</a:t>
            </a:r>
            <a:r>
              <a:rPr lang="ru-RU" sz="2400" dirty="0" err="1"/>
              <a:t>ультрадыбыстық</a:t>
            </a:r>
            <a:r>
              <a:rPr lang="ru-RU" sz="2400" dirty="0"/>
              <a:t> диагностика, </a:t>
            </a:r>
            <a:r>
              <a:rPr lang="ru-RU" sz="2400" dirty="0" err="1"/>
              <a:t>эхография</a:t>
            </a:r>
            <a:r>
              <a:rPr lang="ru-RU" sz="2400" dirty="0"/>
              <a:t>, </a:t>
            </a:r>
            <a:r>
              <a:rPr lang="ru-RU" sz="2400" dirty="0" err="1"/>
              <a:t>ультрадыбыс</a:t>
            </a:r>
            <a:r>
              <a:rPr lang="ru-RU" sz="2400" dirty="0"/>
              <a:t>) </a:t>
            </a:r>
            <a:r>
              <a:rPr lang="ru-RU" sz="2400" dirty="0" err="1"/>
              <a:t>дагностиканың</a:t>
            </a:r>
            <a:r>
              <a:rPr lang="ru-RU" sz="2400" dirty="0"/>
              <a:t>, </a:t>
            </a:r>
            <a:r>
              <a:rPr lang="ru-RU" sz="2400" dirty="0" err="1"/>
              <a:t>сонымен</a:t>
            </a:r>
            <a:r>
              <a:rPr lang="ru-RU" sz="2400" dirty="0"/>
              <a:t> </a:t>
            </a:r>
            <a:r>
              <a:rPr lang="ru-RU" sz="2400" dirty="0" err="1"/>
              <a:t>қатар</a:t>
            </a:r>
            <a:r>
              <a:rPr lang="ru-RU" sz="2400" dirty="0"/>
              <a:t> </a:t>
            </a:r>
            <a:r>
              <a:rPr lang="ru-RU" sz="2400" dirty="0" err="1"/>
              <a:t>гинекологияның</a:t>
            </a:r>
            <a:r>
              <a:rPr lang="ru-RU" sz="2400" dirty="0"/>
              <a:t> </a:t>
            </a:r>
            <a:r>
              <a:rPr lang="ru-RU" sz="2400" dirty="0" err="1"/>
              <a:t>ең</a:t>
            </a:r>
            <a:r>
              <a:rPr lang="ru-RU" sz="2400" dirty="0"/>
              <a:t> </a:t>
            </a:r>
            <a:r>
              <a:rPr lang="ru-RU" sz="2400" dirty="0" err="1"/>
              <a:t>жаңа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көптеген</a:t>
            </a:r>
            <a:r>
              <a:rPr lang="ru-RU" sz="2400" dirty="0"/>
              <a:t> </a:t>
            </a:r>
            <a:r>
              <a:rPr lang="ru-RU" sz="2400" dirty="0" err="1"/>
              <a:t>аурулардан</a:t>
            </a:r>
            <a:r>
              <a:rPr lang="ru-RU" sz="2400" dirty="0"/>
              <a:t>, </a:t>
            </a:r>
            <a:r>
              <a:rPr lang="ru-RU" sz="2400" dirty="0" err="1"/>
              <a:t>көп</a:t>
            </a:r>
            <a:r>
              <a:rPr lang="ru-RU" sz="2400" dirty="0"/>
              <a:t> </a:t>
            </a:r>
            <a:r>
              <a:rPr lang="ru-RU" sz="2400" dirty="0" err="1"/>
              <a:t>хабарлар</a:t>
            </a:r>
            <a:r>
              <a:rPr lang="ru-RU" sz="2400" dirty="0"/>
              <a:t> </a:t>
            </a:r>
            <a:r>
              <a:rPr lang="ru-RU" sz="2400" dirty="0" err="1"/>
              <a:t>алынатын</a:t>
            </a:r>
            <a:r>
              <a:rPr lang="ru-RU" sz="2400" dirty="0"/>
              <a:t> </a:t>
            </a:r>
            <a:r>
              <a:rPr lang="ru-RU" sz="2400" dirty="0" err="1"/>
              <a:t>әдістерінің</a:t>
            </a:r>
            <a:r>
              <a:rPr lang="ru-RU" sz="2400" dirty="0"/>
              <a:t> </a:t>
            </a:r>
            <a:r>
              <a:rPr lang="ru-RU" sz="2400" dirty="0" err="1"/>
              <a:t>бірі</a:t>
            </a:r>
            <a:r>
              <a:rPr lang="ru-RU" sz="24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055"/>
            <a:ext cx="454099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" y="324820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060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3315" name="Picture 3" descr="C:\Users\Сергей\Desktop\неинвазивные методы диагностики\узи 19неде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40644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Юлия\Desktop\416404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9" y="0"/>
            <a:ext cx="3892118" cy="291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483648" y="2982590"/>
            <a:ext cx="342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УЗИ плода 9 недель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5562600" y="2989988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УЗИ плода 19 недель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4" y="33827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4441" y="6322827"/>
            <a:ext cx="3107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Желчный пузырь и протоки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4687"/>
            <a:ext cx="2660576" cy="295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12160" y="6326194"/>
            <a:ext cx="768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почки</a:t>
            </a:r>
          </a:p>
        </p:txBody>
      </p:sp>
    </p:spTree>
    <p:extLst>
      <p:ext uri="{BB962C8B-B14F-4D97-AF65-F5344CB8AC3E}">
        <p14:creationId xmlns:p14="http://schemas.microsoft.com/office/powerpoint/2010/main" val="2683332624"/>
      </p:ext>
    </p:extLst>
  </p:cSld>
  <p:clrMapOvr>
    <a:masterClrMapping/>
  </p:clrMapOvr>
  <p:transition>
    <p:strips dir="r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УДЗ-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дің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(УЗИ)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басты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артықшылығы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Қосымша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материал)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ru-RU" sz="2800" b="1" i="1" dirty="0" err="1"/>
              <a:t>Ультрадыбыстық</a:t>
            </a:r>
            <a:r>
              <a:rPr lang="ru-RU" sz="2800" b="1" i="1" dirty="0"/>
              <a:t> </a:t>
            </a:r>
            <a:r>
              <a:rPr lang="ru-RU" sz="2800" b="1" i="1" dirty="0" err="1"/>
              <a:t>зерттеудің</a:t>
            </a:r>
            <a:r>
              <a:rPr lang="ru-RU" sz="2800" b="1" i="1" dirty="0"/>
              <a:t> </a:t>
            </a:r>
            <a:r>
              <a:rPr lang="ru-RU" sz="2800" b="1" i="1" dirty="0" err="1"/>
              <a:t>басты</a:t>
            </a:r>
            <a:r>
              <a:rPr lang="ru-RU" sz="2800" b="1" i="1" dirty="0"/>
              <a:t> </a:t>
            </a:r>
            <a:r>
              <a:rPr lang="ru-RU" sz="2800" b="1" i="1" dirty="0" err="1"/>
              <a:t>артықшылығы</a:t>
            </a:r>
            <a:r>
              <a:rPr lang="ru-RU" sz="2800" b="1" i="1" dirty="0"/>
              <a:t> - </a:t>
            </a:r>
            <a:r>
              <a:rPr lang="ru-RU" sz="2400" dirty="0" err="1"/>
              <a:t>оның</a:t>
            </a:r>
            <a:r>
              <a:rPr lang="ru-RU" sz="2400" dirty="0"/>
              <a:t> </a:t>
            </a:r>
            <a:r>
              <a:rPr lang="ru-RU" sz="2400" dirty="0" err="1"/>
              <a:t>басқа</a:t>
            </a:r>
            <a:r>
              <a:rPr lang="ru-RU" sz="2400" dirty="0"/>
              <a:t> </a:t>
            </a:r>
            <a:r>
              <a:rPr lang="ru-RU" sz="2400" dirty="0" err="1"/>
              <a:t>зерттеу</a:t>
            </a:r>
            <a:r>
              <a:rPr lang="ru-RU" sz="2400" dirty="0"/>
              <a:t> </a:t>
            </a:r>
            <a:r>
              <a:rPr lang="ru-RU" sz="2400" dirty="0" err="1"/>
              <a:t>түрімен</a:t>
            </a:r>
            <a:r>
              <a:rPr lang="ru-RU" sz="2400" dirty="0"/>
              <a:t> </a:t>
            </a:r>
            <a:r>
              <a:rPr lang="ru-RU" sz="2400" dirty="0" err="1"/>
              <a:t>салыстырғанда</a:t>
            </a:r>
            <a:r>
              <a:rPr lang="ru-RU" sz="2400" dirty="0"/>
              <a:t> </a:t>
            </a:r>
            <a:r>
              <a:rPr lang="ru-RU" sz="2400" dirty="0" err="1"/>
              <a:t>зертелушілерге</a:t>
            </a:r>
            <a:r>
              <a:rPr lang="ru-RU" sz="2400" dirty="0"/>
              <a:t> аса </a:t>
            </a:r>
            <a:r>
              <a:rPr lang="ru-RU" sz="2400" dirty="0" err="1"/>
              <a:t>көп</a:t>
            </a:r>
            <a:r>
              <a:rPr lang="ru-RU" sz="2400" dirty="0"/>
              <a:t>  </a:t>
            </a:r>
            <a:r>
              <a:rPr lang="ru-RU" sz="2400" dirty="0" err="1"/>
              <a:t>зиян</a:t>
            </a:r>
            <a:r>
              <a:rPr lang="ru-RU" sz="2400" dirty="0"/>
              <a:t> </a:t>
            </a:r>
            <a:r>
              <a:rPr lang="ru-RU" sz="2400" dirty="0" err="1"/>
              <a:t>тигізбейді</a:t>
            </a:r>
            <a:r>
              <a:rPr lang="ru-RU" sz="2400" dirty="0"/>
              <a:t>. </a:t>
            </a:r>
            <a:r>
              <a:rPr lang="ru-RU" sz="2400" dirty="0" err="1"/>
              <a:t>Алайда</a:t>
            </a:r>
            <a:r>
              <a:rPr lang="ru-RU" sz="2400" dirty="0"/>
              <a:t>, </a:t>
            </a:r>
            <a:r>
              <a:rPr lang="ru-RU" sz="2400" dirty="0" err="1"/>
              <a:t>ұзақ</a:t>
            </a:r>
            <a:r>
              <a:rPr lang="ru-RU" sz="2400" dirty="0"/>
              <a:t> </a:t>
            </a:r>
            <a:r>
              <a:rPr lang="ru-RU" sz="2400" dirty="0" err="1"/>
              <a:t>уақыт</a:t>
            </a:r>
            <a:r>
              <a:rPr lang="ru-RU" sz="2400" dirty="0"/>
              <a:t> </a:t>
            </a:r>
            <a:r>
              <a:rPr lang="ru-RU" sz="2400" dirty="0" err="1"/>
              <a:t>қолданғанда</a:t>
            </a:r>
            <a:r>
              <a:rPr lang="ru-RU" sz="2400" dirty="0"/>
              <a:t>, </a:t>
            </a:r>
            <a:r>
              <a:rPr lang="ru-RU" sz="2400" dirty="0" err="1"/>
              <a:t>зерттелуге</a:t>
            </a:r>
            <a:r>
              <a:rPr lang="ru-RU" sz="2400" dirty="0"/>
              <a:t> </a:t>
            </a:r>
            <a:r>
              <a:rPr lang="ru-RU" sz="2400" dirty="0" err="1"/>
              <a:t>алынған</a:t>
            </a:r>
            <a:r>
              <a:rPr lang="ru-RU" sz="2400" dirty="0"/>
              <a:t> организм </a:t>
            </a:r>
            <a:r>
              <a:rPr lang="ru-RU" sz="2400" dirty="0" err="1"/>
              <a:t>орталығындағы</a:t>
            </a:r>
            <a:r>
              <a:rPr lang="ru-RU" sz="2400" dirty="0"/>
              <a:t> </a:t>
            </a:r>
            <a:r>
              <a:rPr lang="ru-RU" sz="2400" dirty="0" err="1"/>
              <a:t>сұйықтықта</a:t>
            </a:r>
            <a:r>
              <a:rPr lang="ru-RU" sz="2400" dirty="0"/>
              <a:t> </a:t>
            </a:r>
            <a:r>
              <a:rPr lang="ru-RU" sz="2400" dirty="0" err="1"/>
              <a:t>температураның</a:t>
            </a:r>
            <a:r>
              <a:rPr lang="ru-RU" sz="2400" dirty="0"/>
              <a:t> </a:t>
            </a:r>
            <a:r>
              <a:rPr lang="ru-RU" sz="2400" dirty="0" err="1"/>
              <a:t>жоғарылауын</a:t>
            </a:r>
            <a:r>
              <a:rPr lang="ru-RU" sz="2400" dirty="0"/>
              <a:t>, </a:t>
            </a:r>
            <a:r>
              <a:rPr lang="ru-RU" sz="2400" dirty="0" err="1"/>
              <a:t>қызуын</a:t>
            </a:r>
            <a:r>
              <a:rPr lang="ru-RU" sz="2400" dirty="0"/>
              <a:t> </a:t>
            </a:r>
            <a:r>
              <a:rPr lang="ru-RU" sz="2400" dirty="0" err="1"/>
              <a:t>тудыруы</a:t>
            </a:r>
            <a:r>
              <a:rPr lang="ru-RU" sz="2400" dirty="0"/>
              <a:t> </a:t>
            </a:r>
            <a:r>
              <a:rPr lang="ru-RU" sz="2400" dirty="0" err="1"/>
              <a:t>мүмкін</a:t>
            </a:r>
            <a:r>
              <a:rPr lang="ru-RU" sz="2400" dirty="0"/>
              <a:t>, </a:t>
            </a:r>
            <a:r>
              <a:rPr lang="ru-RU" sz="2400" dirty="0" err="1"/>
              <a:t>сондықтанда</a:t>
            </a:r>
            <a:r>
              <a:rPr lang="ru-RU" sz="2400" dirty="0"/>
              <a:t> </a:t>
            </a:r>
            <a:r>
              <a:rPr lang="ru-RU" sz="2400" dirty="0" err="1"/>
              <a:t>қысқа</a:t>
            </a:r>
            <a:r>
              <a:rPr lang="ru-RU" sz="2400" dirty="0"/>
              <a:t> </a:t>
            </a:r>
            <a:r>
              <a:rPr lang="ru-RU" sz="2400" dirty="0" err="1"/>
              <a:t>уақытта</a:t>
            </a:r>
            <a:r>
              <a:rPr lang="ru-RU" sz="2400" dirty="0"/>
              <a:t> </a:t>
            </a:r>
            <a:r>
              <a:rPr lang="ru-RU" sz="2400" dirty="0" err="1"/>
              <a:t>шапшаң</a:t>
            </a:r>
            <a:r>
              <a:rPr lang="ru-RU" sz="2400" dirty="0"/>
              <a:t> </a:t>
            </a:r>
            <a:r>
              <a:rPr lang="ru-RU" sz="2400" dirty="0" err="1"/>
              <a:t>түрде</a:t>
            </a:r>
            <a:r>
              <a:rPr lang="ru-RU" sz="2400" dirty="0"/>
              <a:t> </a:t>
            </a:r>
            <a:r>
              <a:rPr lang="ru-RU" sz="2400" dirty="0" err="1"/>
              <a:t>зерттеу</a:t>
            </a:r>
            <a:r>
              <a:rPr lang="ru-RU" sz="2400" dirty="0"/>
              <a:t> </a:t>
            </a:r>
            <a:r>
              <a:rPr lang="ru-RU" sz="2400" dirty="0" err="1"/>
              <a:t>жұмыстары</a:t>
            </a:r>
            <a:r>
              <a:rPr lang="ru-RU" sz="2400" dirty="0"/>
              <a:t> </a:t>
            </a:r>
            <a:r>
              <a:rPr lang="ru-RU" sz="2400" dirty="0" err="1"/>
              <a:t>жүргізілгені</a:t>
            </a:r>
            <a:r>
              <a:rPr lang="ru-RU" sz="2400" dirty="0"/>
              <a:t> </a:t>
            </a:r>
            <a:r>
              <a:rPr lang="ru-RU" sz="2400" dirty="0" err="1"/>
              <a:t>дұрыс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 err="1"/>
              <a:t>Ол</a:t>
            </a:r>
            <a:r>
              <a:rPr lang="ru-RU" sz="2400" dirty="0"/>
              <a:t> </a:t>
            </a:r>
            <a:r>
              <a:rPr lang="ru-RU" sz="2400" dirty="0" err="1"/>
              <a:t>ағзаға</a:t>
            </a:r>
            <a:r>
              <a:rPr lang="ru-RU" sz="2400" dirty="0"/>
              <a:t> </a:t>
            </a:r>
            <a:r>
              <a:rPr lang="ru-RU" sz="2400" dirty="0" err="1"/>
              <a:t>ешқандай</a:t>
            </a:r>
            <a:r>
              <a:rPr lang="ru-RU" sz="2400" dirty="0"/>
              <a:t> </a:t>
            </a:r>
            <a:r>
              <a:rPr lang="ru-RU" sz="2400" dirty="0" err="1"/>
              <a:t>зиян</a:t>
            </a:r>
            <a:r>
              <a:rPr lang="ru-RU" sz="2400" dirty="0"/>
              <a:t> </a:t>
            </a:r>
            <a:r>
              <a:rPr lang="ru-RU" sz="2400" dirty="0" err="1"/>
              <a:t>келтірмейді</a:t>
            </a:r>
            <a:r>
              <a:rPr lang="ru-RU" sz="2400" dirty="0"/>
              <a:t>, </a:t>
            </a:r>
            <a:r>
              <a:rPr lang="ru-RU" sz="2400" dirty="0" err="1"/>
              <a:t>сәулелендірмейді</a:t>
            </a:r>
            <a:r>
              <a:rPr lang="ru-RU" sz="2400" dirty="0"/>
              <a:t> (</a:t>
            </a:r>
            <a:r>
              <a:rPr lang="ru-RU" sz="2400" dirty="0" err="1"/>
              <a:t>сәулелік</a:t>
            </a:r>
            <a:r>
              <a:rPr lang="ru-RU" sz="2400" dirty="0"/>
              <a:t> </a:t>
            </a:r>
            <a:r>
              <a:rPr lang="ru-RU" sz="2400" dirty="0" err="1"/>
              <a:t>жүктемесі</a:t>
            </a:r>
            <a:r>
              <a:rPr lang="ru-RU" sz="2400" dirty="0"/>
              <a:t> </a:t>
            </a:r>
            <a:r>
              <a:rPr lang="ru-RU" sz="2400" dirty="0" err="1"/>
              <a:t>болмайды</a:t>
            </a:r>
            <a:r>
              <a:rPr lang="ru-RU" sz="2400" dirty="0"/>
              <a:t>). </a:t>
            </a:r>
            <a:r>
              <a:rPr lang="ru-RU" sz="2400" dirty="0" err="1"/>
              <a:t>Сондықтан</a:t>
            </a:r>
            <a:r>
              <a:rPr lang="ru-RU" sz="2400" dirty="0"/>
              <a:t> </a:t>
            </a:r>
            <a:r>
              <a:rPr lang="ru-RU" sz="2400" dirty="0" err="1"/>
              <a:t>дәрігер</a:t>
            </a:r>
            <a:r>
              <a:rPr lang="ru-RU" sz="2400" dirty="0"/>
              <a:t> не </a:t>
            </a:r>
            <a:r>
              <a:rPr lang="ru-RU" sz="2400" dirty="0" err="1"/>
              <a:t>науқас</a:t>
            </a:r>
            <a:r>
              <a:rPr lang="ru-RU" sz="2400" dirty="0"/>
              <a:t> </a:t>
            </a:r>
            <a:r>
              <a:rPr lang="ru-RU" sz="2400" dirty="0" err="1"/>
              <a:t>қойылған</a:t>
            </a:r>
            <a:r>
              <a:rPr lang="ru-RU" sz="2400" dirty="0"/>
              <a:t> </a:t>
            </a:r>
            <a:r>
              <a:rPr lang="ru-RU" sz="2400" dirty="0" err="1"/>
              <a:t>диагнозды</a:t>
            </a:r>
            <a:r>
              <a:rPr lang="ru-RU" sz="2400" dirty="0"/>
              <a:t> </a:t>
            </a:r>
            <a:r>
              <a:rPr lang="ru-RU" sz="2400" dirty="0" err="1"/>
              <a:t>қайтадан</a:t>
            </a:r>
            <a:r>
              <a:rPr lang="ru-RU" sz="2400" dirty="0"/>
              <a:t> </a:t>
            </a:r>
            <a:r>
              <a:rPr lang="ru-RU" sz="2400" dirty="0" err="1"/>
              <a:t>анықтағылары</a:t>
            </a:r>
            <a:r>
              <a:rPr lang="ru-RU" sz="2400" dirty="0"/>
              <a:t> </a:t>
            </a:r>
            <a:r>
              <a:rPr lang="ru-RU" sz="2400" dirty="0" err="1"/>
              <a:t>келсе</a:t>
            </a:r>
            <a:r>
              <a:rPr lang="ru-RU" sz="2400" dirty="0"/>
              <a:t>, </a:t>
            </a:r>
            <a:r>
              <a:rPr lang="ru-RU" sz="2400" dirty="0" err="1"/>
              <a:t>ультрадыбыстық</a:t>
            </a:r>
            <a:r>
              <a:rPr lang="ru-RU" sz="2400" dirty="0"/>
              <a:t> </a:t>
            </a:r>
            <a:r>
              <a:rPr lang="ru-RU" sz="2400" dirty="0" err="1"/>
              <a:t>зерттеуді</a:t>
            </a:r>
            <a:r>
              <a:rPr lang="ru-RU" sz="2400" dirty="0"/>
              <a:t> </a:t>
            </a:r>
            <a:r>
              <a:rPr lang="ru-RU" sz="2400" dirty="0" err="1"/>
              <a:t>ешқандай</a:t>
            </a:r>
            <a:r>
              <a:rPr lang="ru-RU" sz="2400" dirty="0"/>
              <a:t> </a:t>
            </a:r>
            <a:r>
              <a:rPr lang="ru-RU" sz="2400" dirty="0" err="1"/>
              <a:t>қауіпсіз</a:t>
            </a:r>
            <a:r>
              <a:rPr lang="ru-RU" sz="2400" dirty="0"/>
              <a:t> </a:t>
            </a:r>
            <a:r>
              <a:rPr lang="ru-RU" sz="2400" dirty="0" err="1"/>
              <a:t>қайта</a:t>
            </a:r>
            <a:r>
              <a:rPr lang="ru-RU" sz="2400" dirty="0"/>
              <a:t> </a:t>
            </a:r>
            <a:r>
              <a:rPr lang="ru-RU" sz="2400" dirty="0" err="1"/>
              <a:t>жүргізуге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. </a:t>
            </a:r>
            <a:r>
              <a:rPr lang="ru-RU" sz="2400" dirty="0" err="1"/>
              <a:t>Осыған</a:t>
            </a:r>
            <a:r>
              <a:rPr lang="ru-RU" sz="2400" dirty="0"/>
              <a:t> </a:t>
            </a:r>
            <a:r>
              <a:rPr lang="ru-RU" sz="2400" dirty="0" err="1"/>
              <a:t>байланысты</a:t>
            </a:r>
            <a:r>
              <a:rPr lang="ru-RU" sz="2400" dirty="0"/>
              <a:t> осы </a:t>
            </a:r>
            <a:r>
              <a:rPr lang="ru-RU" sz="2400" dirty="0" err="1"/>
              <a:t>әдістің</a:t>
            </a:r>
            <a:r>
              <a:rPr lang="ru-RU" sz="2400" dirty="0"/>
              <a:t> </a:t>
            </a:r>
            <a:r>
              <a:rPr lang="ru-RU" sz="2400" dirty="0" err="1"/>
              <a:t>тиімділігін</a:t>
            </a:r>
            <a:r>
              <a:rPr lang="ru-RU" sz="2400" dirty="0"/>
              <a:t> </a:t>
            </a:r>
            <a:r>
              <a:rPr lang="ru-RU" sz="2400" dirty="0" err="1"/>
              <a:t>айта</a:t>
            </a:r>
            <a:r>
              <a:rPr lang="ru-RU" sz="2400" dirty="0"/>
              <a:t> </a:t>
            </a:r>
            <a:r>
              <a:rPr lang="ru-RU" sz="2400" dirty="0" err="1"/>
              <a:t>кетуге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, </a:t>
            </a:r>
            <a:r>
              <a:rPr lang="ru-RU" sz="2400" dirty="0" err="1"/>
              <a:t>яғни</a:t>
            </a:r>
            <a:r>
              <a:rPr lang="ru-RU" sz="2400" dirty="0"/>
              <a:t> </a:t>
            </a:r>
            <a:r>
              <a:rPr lang="ru-RU" sz="2400" dirty="0" err="1"/>
              <a:t>дәрігерге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рет</a:t>
            </a:r>
            <a:r>
              <a:rPr lang="ru-RU" sz="2400" dirty="0"/>
              <a:t> </a:t>
            </a:r>
            <a:r>
              <a:rPr lang="ru-RU" sz="2400" dirty="0" err="1"/>
              <a:t>қаралғанның</a:t>
            </a:r>
            <a:r>
              <a:rPr lang="ru-RU" sz="2400" dirty="0"/>
              <a:t> </a:t>
            </a:r>
            <a:r>
              <a:rPr lang="ru-RU" sz="2400" dirty="0" err="1"/>
              <a:t>өзінде</a:t>
            </a:r>
            <a:r>
              <a:rPr lang="ru-RU" sz="2400" dirty="0"/>
              <a:t> </a:t>
            </a:r>
            <a:r>
              <a:rPr lang="ru-RU" sz="2400" dirty="0" err="1"/>
              <a:t>көптеген</a:t>
            </a:r>
            <a:r>
              <a:rPr lang="ru-RU" sz="2400" dirty="0"/>
              <a:t> </a:t>
            </a:r>
            <a:r>
              <a:rPr lang="ru-RU" sz="2400" dirty="0" err="1"/>
              <a:t>мүшелер</a:t>
            </a:r>
            <a:r>
              <a:rPr lang="ru-RU" sz="2400" dirty="0"/>
              <a:t> мен </a:t>
            </a:r>
            <a:r>
              <a:rPr lang="ru-RU" sz="2400" dirty="0" err="1"/>
              <a:t>ағза</a:t>
            </a:r>
            <a:r>
              <a:rPr lang="ru-RU" sz="2400" dirty="0"/>
              <a:t> </a:t>
            </a:r>
            <a:r>
              <a:rPr lang="ru-RU" sz="2400" dirty="0" err="1"/>
              <a:t>жүйелерінің</a:t>
            </a:r>
            <a:r>
              <a:rPr lang="ru-RU" sz="2400" dirty="0"/>
              <a:t> </a:t>
            </a:r>
            <a:r>
              <a:rPr lang="ru-RU" sz="2400" dirty="0" err="1"/>
              <a:t>ультрадыбыстық</a:t>
            </a:r>
            <a:r>
              <a:rPr lang="ru-RU" sz="2400" dirty="0"/>
              <a:t> </a:t>
            </a:r>
            <a:r>
              <a:rPr lang="ru-RU" sz="2400" dirty="0" err="1"/>
              <a:t>зерттеулерін</a:t>
            </a:r>
            <a:r>
              <a:rPr lang="ru-RU" sz="2400" dirty="0"/>
              <a:t> </a:t>
            </a:r>
            <a:r>
              <a:rPr lang="ru-RU" sz="2400" dirty="0" err="1"/>
              <a:t>жүргізуге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7762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Ультрадыбыстың биологиялық әсері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274320" indent="-274320" algn="just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/>
              <a:t>Алайда</a:t>
            </a:r>
            <a:r>
              <a:rPr lang="ru-RU" dirty="0"/>
              <a:t> </a:t>
            </a:r>
            <a:r>
              <a:rPr lang="ru-RU" dirty="0" err="1"/>
              <a:t>ультрадыбысты</a:t>
            </a:r>
            <a:r>
              <a:rPr lang="ru-RU" dirty="0"/>
              <a:t> </a:t>
            </a:r>
            <a:r>
              <a:rPr lang="ru-RU" dirty="0" err="1"/>
              <a:t>адамның ұзақ уақыт бойы</a:t>
            </a:r>
            <a:r>
              <a:rPr lang="ru-RU" dirty="0"/>
              <a:t> </a:t>
            </a:r>
            <a:r>
              <a:rPr lang="ru-RU" dirty="0" err="1"/>
              <a:t>қабылдауы жүйке жүйесіне әсер етеді</a:t>
            </a:r>
            <a:r>
              <a:rPr lang="ru-RU" dirty="0"/>
              <a:t>, </a:t>
            </a:r>
            <a:r>
              <a:rPr lang="ru-RU" dirty="0" err="1"/>
              <a:t>қанның құрамының, сапасының және қысымының өзгеруін, </a:t>
            </a:r>
            <a:r>
              <a:rPr lang="ru-RU" dirty="0"/>
              <a:t>бас </a:t>
            </a:r>
            <a:r>
              <a:rPr lang="ru-RU" dirty="0" err="1"/>
              <a:t>ауруын</a:t>
            </a:r>
            <a:r>
              <a:rPr lang="ru-RU" dirty="0"/>
              <a:t> </a:t>
            </a:r>
            <a:r>
              <a:rPr lang="ru-RU" dirty="0" err="1"/>
              <a:t>тудырады</a:t>
            </a:r>
            <a:r>
              <a:rPr lang="ru-RU" dirty="0"/>
              <a:t>, </a:t>
            </a:r>
            <a:r>
              <a:rPr lang="ru-RU" dirty="0" err="1"/>
              <a:t>құлақ </a:t>
            </a:r>
            <a:r>
              <a:rPr lang="ru-RU" dirty="0"/>
              <a:t>та </a:t>
            </a:r>
            <a:r>
              <a:rPr lang="ru-RU" dirty="0" err="1"/>
              <a:t>естімей</a:t>
            </a:r>
            <a:r>
              <a:rPr lang="ru-RU" dirty="0"/>
              <a:t> </a:t>
            </a:r>
            <a:r>
              <a:rPr lang="ru-RU" dirty="0" err="1"/>
              <a:t>қалуы мүмкін</a:t>
            </a:r>
            <a:r>
              <a:rPr lang="ru-RU" dirty="0"/>
              <a:t>. </a:t>
            </a:r>
            <a:r>
              <a:rPr lang="ru-RU" dirty="0" err="1"/>
              <a:t>Санитарлық</a:t>
            </a:r>
            <a:r>
              <a:rPr lang="ru-RU" dirty="0"/>
              <a:t> </a:t>
            </a:r>
            <a:r>
              <a:rPr lang="ru-RU" dirty="0" err="1"/>
              <a:t>талаптар</a:t>
            </a:r>
            <a:r>
              <a:rPr lang="ru-RU" dirty="0"/>
              <a:t> мен </a:t>
            </a:r>
            <a:r>
              <a:rPr lang="ru-RU" dirty="0" err="1"/>
              <a:t>ережелерге</a:t>
            </a:r>
            <a:r>
              <a:rPr lang="ru-RU" dirty="0"/>
              <a:t> </a:t>
            </a:r>
            <a:r>
              <a:rPr lang="ru-RU" dirty="0" err="1"/>
              <a:t>сәйкес</a:t>
            </a:r>
            <a:r>
              <a:rPr lang="ru-RU" dirty="0"/>
              <a:t> </a:t>
            </a:r>
            <a:r>
              <a:rPr lang="ru-RU" dirty="0" err="1"/>
              <a:t>кәсіпорындарындағы</a:t>
            </a:r>
            <a:r>
              <a:rPr lang="ru-RU" dirty="0"/>
              <a:t> </a:t>
            </a:r>
            <a:r>
              <a:rPr lang="ru-RU" dirty="0" err="1"/>
              <a:t>дыбыс</a:t>
            </a:r>
            <a:r>
              <a:rPr lang="ru-RU" dirty="0"/>
              <a:t> </a:t>
            </a:r>
            <a:r>
              <a:rPr lang="ru-RU" dirty="0" err="1"/>
              <a:t>қысымының</a:t>
            </a:r>
            <a:r>
              <a:rPr lang="ru-RU" dirty="0"/>
              <a:t> </a:t>
            </a:r>
            <a:r>
              <a:rPr lang="ru-RU" dirty="0" err="1"/>
              <a:t>өндірістік</a:t>
            </a:r>
            <a:r>
              <a:rPr lang="ru-RU" dirty="0"/>
              <a:t> </a:t>
            </a:r>
            <a:r>
              <a:rPr lang="ru-RU" dirty="0" err="1"/>
              <a:t>орындарындағы</a:t>
            </a:r>
            <a:r>
              <a:rPr lang="ru-RU" dirty="0"/>
              <a:t> </a:t>
            </a:r>
            <a:r>
              <a:rPr lang="ru-RU" dirty="0" err="1"/>
              <a:t>ультрадыбыстардың</a:t>
            </a:r>
            <a:r>
              <a:rPr lang="ru-RU" dirty="0"/>
              <a:t> </a:t>
            </a:r>
            <a:r>
              <a:rPr lang="ru-RU" dirty="0" err="1"/>
              <a:t>рұқсат</a:t>
            </a:r>
            <a:r>
              <a:rPr lang="ru-RU" dirty="0"/>
              <a:t> </a:t>
            </a:r>
            <a:r>
              <a:rPr lang="ru-RU" dirty="0" err="1"/>
              <a:t>етілетін</a:t>
            </a:r>
            <a:r>
              <a:rPr lang="ru-RU" dirty="0"/>
              <a:t> </a:t>
            </a:r>
            <a:r>
              <a:rPr lang="ru-RU" dirty="0" err="1"/>
              <a:t>жиіліктері</a:t>
            </a:r>
            <a:r>
              <a:rPr lang="ru-RU" dirty="0"/>
              <a:t> 20 КГц </a:t>
            </a:r>
            <a:r>
              <a:rPr lang="ru-RU" dirty="0" err="1"/>
              <a:t>дыбыс</a:t>
            </a:r>
            <a:r>
              <a:rPr lang="ru-RU" dirty="0"/>
              <a:t> </a:t>
            </a:r>
            <a:r>
              <a:rPr lang="ru-RU" dirty="0" err="1"/>
              <a:t>қысымы</a:t>
            </a:r>
            <a:r>
              <a:rPr lang="ru-RU" dirty="0"/>
              <a:t> 100 дБ-де, 40 кГц – 110 дБ </a:t>
            </a:r>
            <a:r>
              <a:rPr lang="ru-RU" dirty="0" err="1"/>
              <a:t>құрайды</a:t>
            </a:r>
            <a:r>
              <a:rPr lang="ru-RU" dirty="0"/>
              <a:t>. </a:t>
            </a:r>
            <a:r>
              <a:rPr lang="ru-RU" dirty="0" err="1"/>
              <a:t>Ультрадыбыстар</a:t>
            </a:r>
            <a:r>
              <a:rPr lang="ru-RU" dirty="0"/>
              <a:t> </a:t>
            </a:r>
            <a:r>
              <a:rPr lang="ru-RU" dirty="0" err="1"/>
              <a:t>жүйке жүйесіне әсер етіп</a:t>
            </a:r>
            <a:r>
              <a:rPr lang="ru-RU" dirty="0"/>
              <a:t>, </a:t>
            </a:r>
            <a:r>
              <a:rPr lang="ru-RU" dirty="0" err="1"/>
              <a:t>жүрек тамыр</a:t>
            </a:r>
            <a:r>
              <a:rPr lang="ru-RU" dirty="0"/>
              <a:t>, </a:t>
            </a:r>
            <a:r>
              <a:rPr lang="ru-RU" dirty="0" err="1"/>
              <a:t>эндокриндік</a:t>
            </a:r>
            <a:r>
              <a:rPr lang="ru-RU" dirty="0"/>
              <a:t> </a:t>
            </a:r>
            <a:r>
              <a:rPr lang="ru-RU" dirty="0" err="1"/>
              <a:t>жүйедегі зат</a:t>
            </a:r>
            <a:r>
              <a:rPr lang="ru-RU" dirty="0"/>
              <a:t> </a:t>
            </a:r>
            <a:r>
              <a:rPr lang="ru-RU" dirty="0" err="1"/>
              <a:t>алмасу</a:t>
            </a:r>
            <a:r>
              <a:rPr lang="ru-RU" dirty="0"/>
              <a:t> </a:t>
            </a:r>
            <a:r>
              <a:rPr lang="ru-RU" dirty="0" err="1"/>
              <a:t>процестерінің бұзылыстарына әкеледі.</a:t>
            </a:r>
            <a:r>
              <a:rPr lang="ru-RU" dirty="0"/>
              <a:t>  </a:t>
            </a:r>
            <a:r>
              <a:rPr lang="ru-RU" dirty="0" err="1"/>
              <a:t>Сонымен</a:t>
            </a:r>
            <a:r>
              <a:rPr lang="ru-RU" dirty="0"/>
              <a:t> </a:t>
            </a:r>
            <a:r>
              <a:rPr lang="ru-RU" dirty="0" err="1"/>
              <a:t>қатар</a:t>
            </a:r>
            <a:r>
              <a:rPr lang="ru-RU" dirty="0"/>
              <a:t> </a:t>
            </a:r>
            <a:r>
              <a:rPr lang="ru-RU" dirty="0" err="1"/>
              <a:t>жасуша</a:t>
            </a:r>
            <a:r>
              <a:rPr lang="ru-RU" dirty="0"/>
              <a:t> </a:t>
            </a:r>
            <a:r>
              <a:rPr lang="ru-RU" dirty="0" err="1"/>
              <a:t>мембраналарының</a:t>
            </a:r>
            <a:r>
              <a:rPr lang="ru-RU" dirty="0"/>
              <a:t> </a:t>
            </a:r>
            <a:r>
              <a:rPr lang="ru-RU" dirty="0" err="1"/>
              <a:t>өтімділігінің</a:t>
            </a:r>
            <a:r>
              <a:rPr lang="ru-RU" dirty="0"/>
              <a:t> </a:t>
            </a:r>
            <a:r>
              <a:rPr lang="ru-RU" dirty="0" err="1"/>
              <a:t>бұзылыстарына</a:t>
            </a:r>
            <a:r>
              <a:rPr lang="ru-RU" dirty="0"/>
              <a:t> </a:t>
            </a:r>
            <a:r>
              <a:rPr lang="ru-RU" dirty="0" err="1"/>
              <a:t>әкеледі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46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Ультрадыбыстық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зерттеу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r>
              <a:rPr lang="ru-RU" sz="2800" b="1" i="1" dirty="0" err="1"/>
              <a:t>Ультрадыбыстық</a:t>
            </a:r>
            <a:r>
              <a:rPr lang="ru-RU" sz="2800" b="1" i="1" dirty="0"/>
              <a:t> </a:t>
            </a:r>
            <a:r>
              <a:rPr lang="ru-RU" sz="2800" b="1" i="1" dirty="0" err="1"/>
              <a:t>зерттеу</a:t>
            </a:r>
            <a:r>
              <a:rPr lang="ru-RU" sz="2800" b="1" i="1" dirty="0"/>
              <a:t> </a:t>
            </a:r>
            <a:r>
              <a:rPr lang="ru-RU" sz="2400" dirty="0"/>
              <a:t>– </a:t>
            </a:r>
            <a:r>
              <a:rPr lang="ru-RU" sz="2400" dirty="0" err="1"/>
              <a:t>мүшелер</a:t>
            </a:r>
            <a:r>
              <a:rPr lang="ru-RU" sz="2400" dirty="0"/>
              <a:t> мен </a:t>
            </a:r>
            <a:r>
              <a:rPr lang="ru-RU" sz="2400" dirty="0" err="1"/>
              <a:t>ұлпалардың</a:t>
            </a:r>
            <a:r>
              <a:rPr lang="ru-RU" sz="2400" dirty="0"/>
              <a:t> </a:t>
            </a:r>
            <a:r>
              <a:rPr lang="ru-RU" sz="2400" dirty="0" err="1"/>
              <a:t>күйін</a:t>
            </a:r>
            <a:r>
              <a:rPr lang="ru-RU" sz="2400" dirty="0"/>
              <a:t> </a:t>
            </a:r>
            <a:r>
              <a:rPr lang="ru-RU" sz="2400" dirty="0" err="1"/>
              <a:t>ультрадыбыстық</a:t>
            </a:r>
            <a:r>
              <a:rPr lang="ru-RU" sz="2400" dirty="0"/>
              <a:t> </a:t>
            </a:r>
            <a:r>
              <a:rPr lang="ru-RU" sz="2400" dirty="0" err="1"/>
              <a:t>толқынның</a:t>
            </a:r>
            <a:r>
              <a:rPr lang="ru-RU" sz="2400" dirty="0"/>
              <a:t> </a:t>
            </a:r>
            <a:r>
              <a:rPr lang="ru-RU" sz="2400" dirty="0" err="1"/>
              <a:t>көмегімен</a:t>
            </a:r>
            <a:r>
              <a:rPr lang="ru-RU" sz="2400" dirty="0"/>
              <a:t> </a:t>
            </a:r>
            <a:r>
              <a:rPr lang="ru-RU" sz="2400" dirty="0" err="1"/>
              <a:t>анықтау</a:t>
            </a:r>
            <a:r>
              <a:rPr lang="ru-RU" sz="2400" dirty="0"/>
              <a:t>, (су </a:t>
            </a:r>
            <a:r>
              <a:rPr lang="ru-RU" sz="2400" dirty="0" err="1"/>
              <a:t>ортасында</a:t>
            </a:r>
            <a:r>
              <a:rPr lang="ru-RU" sz="2400" dirty="0"/>
              <a:t> </a:t>
            </a:r>
            <a:r>
              <a:rPr lang="ru-RU" sz="2400" dirty="0" err="1"/>
              <a:t>жүзетін</a:t>
            </a:r>
            <a:r>
              <a:rPr lang="ru-RU" sz="2400" dirty="0"/>
              <a:t> </a:t>
            </a:r>
            <a:r>
              <a:rPr lang="ru-RU" sz="2400" dirty="0" err="1"/>
              <a:t>дельфиндердің</a:t>
            </a:r>
            <a:r>
              <a:rPr lang="ru-RU" sz="2400" dirty="0"/>
              <a:t> </a:t>
            </a:r>
            <a:r>
              <a:rPr lang="ru-RU" sz="2400" dirty="0" err="1"/>
              <a:t>қасиеттеріне</a:t>
            </a:r>
            <a:r>
              <a:rPr lang="ru-RU" sz="2400" dirty="0"/>
              <a:t> </a:t>
            </a:r>
            <a:r>
              <a:rPr lang="ru-RU" sz="2400" dirty="0" err="1"/>
              <a:t>негізделіп</a:t>
            </a:r>
            <a:r>
              <a:rPr lang="ru-RU" sz="2400" dirty="0"/>
              <a:t> </a:t>
            </a:r>
            <a:r>
              <a:rPr lang="ru-RU" sz="2400" dirty="0" err="1"/>
              <a:t>жасалған</a:t>
            </a:r>
            <a:r>
              <a:rPr lang="ru-RU" sz="2400" dirty="0"/>
              <a:t>). </a:t>
            </a:r>
          </a:p>
          <a:p>
            <a:pPr algn="just"/>
            <a:endParaRPr lang="kk-KZ" sz="2400" dirty="0"/>
          </a:p>
          <a:p>
            <a:pPr algn="just"/>
            <a:endParaRPr lang="kk-KZ" sz="2400" dirty="0"/>
          </a:p>
          <a:p>
            <a:pPr algn="just"/>
            <a:endParaRPr lang="kk-KZ" sz="2400" dirty="0"/>
          </a:p>
          <a:p>
            <a:pPr algn="just"/>
            <a:endParaRPr lang="ru-RU" sz="2400" dirty="0"/>
          </a:p>
          <a:p>
            <a:pPr algn="just"/>
            <a:endParaRPr lang="kk-KZ" sz="2400" dirty="0"/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 err="1"/>
              <a:t>Біртекті</a:t>
            </a:r>
            <a:r>
              <a:rPr lang="ru-RU" sz="2400" dirty="0"/>
              <a:t> </a:t>
            </a:r>
            <a:r>
              <a:rPr lang="ru-RU" sz="2400" dirty="0" err="1"/>
              <a:t>ортада</a:t>
            </a:r>
            <a:r>
              <a:rPr lang="ru-RU" sz="2400" dirty="0"/>
              <a:t> </a:t>
            </a:r>
            <a:r>
              <a:rPr lang="ru-RU" sz="2400" dirty="0" err="1"/>
              <a:t>ультрадыбыстық</a:t>
            </a:r>
            <a:r>
              <a:rPr lang="ru-RU" sz="2400" dirty="0"/>
              <a:t> </a:t>
            </a:r>
            <a:r>
              <a:rPr lang="ru-RU" sz="2400" dirty="0" err="1"/>
              <a:t>толқындар</a:t>
            </a:r>
            <a:r>
              <a:rPr lang="ru-RU" sz="2400" dirty="0"/>
              <a:t> </a:t>
            </a:r>
            <a:r>
              <a:rPr lang="ru-RU" sz="2400" dirty="0" err="1"/>
              <a:t>түзу</a:t>
            </a:r>
            <a:r>
              <a:rPr lang="ru-RU" sz="2400" dirty="0"/>
              <a:t> </a:t>
            </a:r>
            <a:r>
              <a:rPr lang="ru-RU" sz="2400" dirty="0" err="1"/>
              <a:t>сызықты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тұрақты</a:t>
            </a:r>
            <a:r>
              <a:rPr lang="ru-RU" sz="2400" dirty="0"/>
              <a:t> </a:t>
            </a:r>
            <a:r>
              <a:rPr lang="ru-RU" sz="2400" dirty="0" err="1"/>
              <a:t>жылдамдықпен</a:t>
            </a:r>
            <a:r>
              <a:rPr lang="ru-RU" sz="2400" dirty="0"/>
              <a:t> </a:t>
            </a:r>
            <a:r>
              <a:rPr lang="ru-RU" sz="2400" dirty="0" err="1"/>
              <a:t>тарайды</a:t>
            </a:r>
            <a:r>
              <a:rPr lang="ru-RU" sz="2400" dirty="0"/>
              <a:t>. </a:t>
            </a:r>
            <a:r>
              <a:rPr lang="ru-RU" sz="2400" dirty="0" err="1"/>
              <a:t>Акустикалық</a:t>
            </a:r>
            <a:r>
              <a:rPr lang="ru-RU" sz="2400" dirty="0"/>
              <a:t> </a:t>
            </a:r>
            <a:r>
              <a:rPr lang="ru-RU" sz="2400" dirty="0" err="1"/>
              <a:t>тығыздығы</a:t>
            </a:r>
            <a:r>
              <a:rPr lang="ru-RU" sz="2400" dirty="0"/>
              <a:t> </a:t>
            </a:r>
            <a:r>
              <a:rPr lang="ru-RU" sz="2400" dirty="0" err="1"/>
              <a:t>әртүрлі</a:t>
            </a:r>
            <a:r>
              <a:rPr lang="ru-RU" sz="2400" dirty="0"/>
              <a:t> </a:t>
            </a:r>
            <a:r>
              <a:rPr lang="ru-RU" sz="2400" dirty="0" err="1"/>
              <a:t>орталардың</a:t>
            </a:r>
            <a:r>
              <a:rPr lang="ru-RU" sz="2400" dirty="0"/>
              <a:t> </a:t>
            </a:r>
            <a:r>
              <a:rPr lang="ru-RU" sz="2400" dirty="0" err="1"/>
              <a:t>шекарасында</a:t>
            </a:r>
            <a:r>
              <a:rPr lang="ru-RU" sz="2400" dirty="0"/>
              <a:t> </a:t>
            </a:r>
            <a:r>
              <a:rPr lang="ru-RU" sz="2400" dirty="0" err="1"/>
              <a:t>сәуленің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бөлігі</a:t>
            </a:r>
            <a:r>
              <a:rPr lang="ru-RU" sz="2400" dirty="0"/>
              <a:t> </a:t>
            </a:r>
            <a:r>
              <a:rPr lang="ru-RU" sz="2400" dirty="0" err="1"/>
              <a:t>шағылып</a:t>
            </a:r>
            <a:r>
              <a:rPr lang="ru-RU" sz="2400" dirty="0"/>
              <a:t>, </a:t>
            </a:r>
            <a:r>
              <a:rPr lang="ru-RU" sz="2400" dirty="0" err="1"/>
              <a:t>екінші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бөлігі</a:t>
            </a:r>
            <a:r>
              <a:rPr lang="ru-RU" sz="2400" dirty="0"/>
              <a:t> </a:t>
            </a:r>
            <a:r>
              <a:rPr lang="ru-RU" sz="2400" dirty="0" err="1"/>
              <a:t>сынып</a:t>
            </a:r>
            <a:r>
              <a:rPr lang="ru-RU" sz="2400" dirty="0"/>
              <a:t>, ары </a:t>
            </a:r>
            <a:r>
              <a:rPr lang="ru-RU" sz="2400" dirty="0" err="1"/>
              <a:t>қарай</a:t>
            </a:r>
            <a:r>
              <a:rPr lang="ru-RU" sz="2400" dirty="0"/>
              <a:t> </a:t>
            </a:r>
            <a:r>
              <a:rPr lang="ru-RU" sz="2400" dirty="0" err="1"/>
              <a:t>түзу</a:t>
            </a:r>
            <a:r>
              <a:rPr lang="ru-RU" sz="2400" dirty="0"/>
              <a:t> </a:t>
            </a:r>
            <a:r>
              <a:rPr lang="ru-RU" sz="2400" dirty="0" err="1"/>
              <a:t>сызықты</a:t>
            </a:r>
            <a:r>
              <a:rPr lang="ru-RU" sz="2400" dirty="0"/>
              <a:t> </a:t>
            </a:r>
            <a:r>
              <a:rPr lang="ru-RU" sz="2400" dirty="0" err="1"/>
              <a:t>таралады</a:t>
            </a:r>
            <a:r>
              <a:rPr lang="ru-RU" sz="2400" dirty="0"/>
              <a:t>.</a:t>
            </a:r>
          </a:p>
        </p:txBody>
      </p:sp>
      <p:pic>
        <p:nvPicPr>
          <p:cNvPr id="4098" name="Picture 2" descr="http://vmede.org/sait/content/Onkilogiya_ternova_2010/4_files/mb4_0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59744"/>
            <a:ext cx="50577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14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728"/>
            <a:ext cx="8064896" cy="114300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Радиоизотопты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диагностика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628800"/>
            <a:ext cx="8064896" cy="4824536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79476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Радионуклидтік</a:t>
            </a: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диагностика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мүшелердің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анатомиялық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морфологиялық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зерттейтін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дәстүрлі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рентгенология, УЗИ, РКТ, МРТ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сияқты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мүшелердің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қабілеттігін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зерттейтін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заманауи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әдіс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79476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Радиоизотопты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зерттеу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нәтижесінде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алынған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көріністер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ағзада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жатқан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патофизиологиялық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физиологиялық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өзгерістерді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көрсетеді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әдіс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әртүрлі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ауруларды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дамуының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ерте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кезеңдерінде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диагностика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жасауға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мүмкіндік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береді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Сондықтан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радионуклидті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диагностиканы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ерте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сәулелік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диагностиканың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қарастырады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46679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05064"/>
            <a:ext cx="813690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әдіс</a:t>
            </a:r>
            <a:r>
              <a:rPr lang="ru-RU" sz="2400" dirty="0"/>
              <a:t> </a:t>
            </a:r>
            <a:r>
              <a:rPr lang="ru-RU" sz="2400" dirty="0" err="1"/>
              <a:t>ағзаға</a:t>
            </a:r>
            <a:r>
              <a:rPr lang="ru-RU" sz="2400" dirty="0"/>
              <a:t> </a:t>
            </a:r>
            <a:r>
              <a:rPr lang="ru-RU" sz="2400" dirty="0" err="1"/>
              <a:t>енгізілген</a:t>
            </a:r>
            <a:r>
              <a:rPr lang="ru-RU" sz="2400" dirty="0"/>
              <a:t> </a:t>
            </a:r>
            <a:r>
              <a:rPr lang="ru-RU" sz="2400" dirty="0" err="1"/>
              <a:t>радиофармацевтикалық</a:t>
            </a:r>
            <a:r>
              <a:rPr lang="ru-RU" sz="2400" dirty="0"/>
              <a:t> </a:t>
            </a:r>
            <a:r>
              <a:rPr lang="ru-RU" sz="2400" dirty="0" err="1"/>
              <a:t>препараттардың</a:t>
            </a:r>
            <a:r>
              <a:rPr lang="ru-RU" sz="2400" dirty="0"/>
              <a:t> </a:t>
            </a:r>
            <a:r>
              <a:rPr lang="ru-RU" sz="2400" dirty="0" err="1"/>
              <a:t>сәулелерінің</a:t>
            </a:r>
            <a:r>
              <a:rPr lang="ru-RU" sz="2400" dirty="0"/>
              <a:t>  </a:t>
            </a:r>
            <a:r>
              <a:rPr lang="ru-RU" sz="2400" dirty="0" err="1"/>
              <a:t>мүшелер</a:t>
            </a:r>
            <a:r>
              <a:rPr lang="ru-RU" sz="2400" dirty="0"/>
              <a:t> мен </a:t>
            </a:r>
            <a:r>
              <a:rPr lang="ru-RU" sz="2400" dirty="0" err="1"/>
              <a:t>ұлпаларда</a:t>
            </a:r>
            <a:r>
              <a:rPr lang="ru-RU" sz="2400" dirty="0"/>
              <a:t> </a:t>
            </a:r>
            <a:r>
              <a:rPr lang="ru-RU" sz="2400" dirty="0" err="1"/>
              <a:t>жинақталу</a:t>
            </a:r>
            <a:r>
              <a:rPr lang="ru-RU" sz="2400" dirty="0"/>
              <a:t> </a:t>
            </a:r>
            <a:r>
              <a:rPr lang="ru-RU" sz="2400" dirty="0" err="1"/>
              <a:t>қабілетіне</a:t>
            </a:r>
            <a:r>
              <a:rPr lang="ru-RU" sz="2400" dirty="0"/>
              <a:t> </a:t>
            </a:r>
            <a:r>
              <a:rPr lang="ru-RU" sz="2400" dirty="0" err="1"/>
              <a:t>немесе</a:t>
            </a:r>
            <a:r>
              <a:rPr lang="ru-RU" sz="2400" dirty="0"/>
              <a:t> </a:t>
            </a:r>
            <a:r>
              <a:rPr lang="ru-RU" sz="2400" dirty="0" err="1"/>
              <a:t>мүшелердегі</a:t>
            </a:r>
            <a:r>
              <a:rPr lang="ru-RU" sz="2400" dirty="0"/>
              <a:t> </a:t>
            </a:r>
            <a:r>
              <a:rPr lang="ru-RU" sz="2400" dirty="0" err="1"/>
              <a:t>физиологиялық</a:t>
            </a:r>
            <a:r>
              <a:rPr lang="ru-RU" sz="2400" dirty="0"/>
              <a:t> </a:t>
            </a:r>
            <a:r>
              <a:rPr lang="ru-RU" sz="2400" dirty="0" err="1"/>
              <a:t>процесттердегі</a:t>
            </a:r>
            <a:r>
              <a:rPr lang="ru-RU" sz="2400" dirty="0"/>
              <a:t> </a:t>
            </a:r>
            <a:r>
              <a:rPr lang="ru-RU" sz="2400" dirty="0" err="1"/>
              <a:t>жүру</a:t>
            </a:r>
            <a:r>
              <a:rPr lang="ru-RU" sz="2400" dirty="0"/>
              <a:t> </a:t>
            </a:r>
            <a:r>
              <a:rPr lang="ru-RU" sz="2400" dirty="0" err="1"/>
              <a:t>динамикасын</a:t>
            </a:r>
            <a:r>
              <a:rPr lang="ru-RU" sz="2400" dirty="0"/>
              <a:t> </a:t>
            </a:r>
            <a:r>
              <a:rPr lang="ru-RU" sz="2400" dirty="0" err="1"/>
              <a:t>тіркеуге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өлшеуге</a:t>
            </a:r>
            <a:r>
              <a:rPr lang="ru-RU" sz="2400" dirty="0"/>
              <a:t> </a:t>
            </a:r>
            <a:r>
              <a:rPr lang="ru-RU" sz="2400" dirty="0" err="1"/>
              <a:t>негізделген</a:t>
            </a:r>
            <a:r>
              <a:rPr lang="ru-RU" sz="2400" dirty="0"/>
              <a:t>.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әдіс</a:t>
            </a:r>
            <a:r>
              <a:rPr lang="ru-RU" sz="2400" dirty="0"/>
              <a:t> </a:t>
            </a:r>
            <a:r>
              <a:rPr lang="ru-RU" sz="2400" dirty="0" err="1"/>
              <a:t>кезінде</a:t>
            </a:r>
            <a:r>
              <a:rPr lang="ru-RU" sz="2400" dirty="0"/>
              <a:t> пациент </a:t>
            </a:r>
            <a:r>
              <a:rPr lang="ru-RU" sz="2400" dirty="0" err="1"/>
              <a:t>ағзасына</a:t>
            </a:r>
            <a:r>
              <a:rPr lang="ru-RU" sz="2400" dirty="0"/>
              <a:t> </a:t>
            </a:r>
            <a:r>
              <a:rPr lang="ru-RU" sz="2400" dirty="0" err="1"/>
              <a:t>сәулелену</a:t>
            </a:r>
            <a:r>
              <a:rPr lang="ru-RU" sz="2400" dirty="0"/>
              <a:t> </a:t>
            </a:r>
            <a:r>
              <a:rPr lang="ru-RU" sz="2400" dirty="0" err="1"/>
              <a:t>минимальды</a:t>
            </a:r>
            <a:r>
              <a:rPr lang="ru-RU" sz="2400" dirty="0"/>
              <a:t> </a:t>
            </a:r>
            <a:r>
              <a:rPr lang="ru-RU" sz="2400" dirty="0" err="1"/>
              <a:t>әсер</a:t>
            </a:r>
            <a:r>
              <a:rPr lang="ru-RU" sz="2400" dirty="0"/>
              <a:t> </a:t>
            </a:r>
            <a:r>
              <a:rPr lang="ru-RU" sz="2400" dirty="0" err="1"/>
              <a:t>етеді</a:t>
            </a:r>
            <a:r>
              <a:rPr lang="ru-RU" sz="24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8" y="254996"/>
            <a:ext cx="8126673" cy="353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90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7931224" cy="2520281"/>
          </a:xfrm>
        </p:spPr>
        <p:txBody>
          <a:bodyPr>
            <a:normAutofit lnSpcReduction="10000"/>
          </a:bodyPr>
          <a:lstStyle/>
          <a:p>
            <a:r>
              <a:rPr lang="ru-RU" sz="2400" dirty="0" err="1"/>
              <a:t>Жүрек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рет</a:t>
            </a:r>
            <a:r>
              <a:rPr lang="ru-RU" sz="2400" dirty="0"/>
              <a:t> </a:t>
            </a:r>
            <a:r>
              <a:rPr lang="ru-RU" sz="2400" dirty="0" err="1"/>
              <a:t>соққанда</a:t>
            </a:r>
            <a:r>
              <a:rPr lang="ru-RU" sz="2400" dirty="0"/>
              <a:t> </a:t>
            </a:r>
            <a:r>
              <a:rPr lang="ru-RU" sz="2400" dirty="0" err="1"/>
              <a:t>жазып</a:t>
            </a:r>
            <a:r>
              <a:rPr lang="ru-RU" sz="2400" dirty="0"/>
              <a:t> </a:t>
            </a:r>
            <a:r>
              <a:rPr lang="ru-RU" sz="2400" dirty="0" err="1"/>
              <a:t>алынатын</a:t>
            </a:r>
            <a:r>
              <a:rPr lang="ru-RU" sz="2400" dirty="0"/>
              <a:t> </a:t>
            </a:r>
            <a:r>
              <a:rPr lang="ru-RU" sz="2400" dirty="0" err="1"/>
              <a:t>максимумдар</a:t>
            </a:r>
            <a:r>
              <a:rPr lang="ru-RU" sz="2400" dirty="0"/>
              <a:t> мен </a:t>
            </a:r>
            <a:r>
              <a:rPr lang="ru-RU" sz="2400" dirty="0" err="1"/>
              <a:t>минимумдар</a:t>
            </a:r>
            <a:r>
              <a:rPr lang="ru-RU" sz="2400" dirty="0"/>
              <a:t> (</a:t>
            </a:r>
            <a:r>
              <a:rPr lang="en-US" sz="2400" dirty="0"/>
              <a:t>P,Q,R,S,T,U) </a:t>
            </a:r>
            <a:r>
              <a:rPr lang="ru-RU" sz="2400" dirty="0" err="1"/>
              <a:t>медицинада</a:t>
            </a:r>
            <a:r>
              <a:rPr lang="ru-RU" sz="2400" dirty="0"/>
              <a:t> </a:t>
            </a:r>
            <a:r>
              <a:rPr lang="ru-RU" sz="2400" dirty="0" err="1"/>
              <a:t>тістер</a:t>
            </a:r>
            <a:r>
              <a:rPr lang="ru-RU" sz="2400" dirty="0"/>
              <a:t> </a:t>
            </a:r>
            <a:r>
              <a:rPr lang="ru-RU" sz="2400" dirty="0" err="1"/>
              <a:t>деп</a:t>
            </a:r>
            <a:r>
              <a:rPr lang="ru-RU" sz="2400" dirty="0"/>
              <a:t> </a:t>
            </a:r>
            <a:r>
              <a:rPr lang="ru-RU" sz="2400" dirty="0" err="1"/>
              <a:t>аталады</a:t>
            </a:r>
            <a:r>
              <a:rPr lang="ru-RU" sz="2400" dirty="0"/>
              <a:t>. ЭКГ 5-6 </a:t>
            </a:r>
            <a:r>
              <a:rPr lang="ru-RU" sz="2400" dirty="0" err="1"/>
              <a:t>тістерден</a:t>
            </a:r>
            <a:r>
              <a:rPr lang="ru-RU" sz="2400" dirty="0"/>
              <a:t> </a:t>
            </a:r>
            <a:r>
              <a:rPr lang="ru-RU" sz="2400" dirty="0" err="1"/>
              <a:t>тұрады</a:t>
            </a:r>
            <a:r>
              <a:rPr lang="ru-RU" sz="2400" dirty="0"/>
              <a:t>. </a:t>
            </a:r>
            <a:r>
              <a:rPr lang="ru-RU" sz="2400" dirty="0" err="1"/>
              <a:t>Оның</a:t>
            </a:r>
            <a:r>
              <a:rPr lang="ru-RU" sz="2400" dirty="0"/>
              <a:t> жарты </a:t>
            </a:r>
            <a:r>
              <a:rPr lang="ru-RU" sz="2400" dirty="0" err="1"/>
              <a:t>бөлігі</a:t>
            </a:r>
            <a:r>
              <a:rPr lang="ru-RU" sz="2400" dirty="0"/>
              <a:t> </a:t>
            </a:r>
            <a:r>
              <a:rPr lang="ru-RU" sz="2400" dirty="0" err="1"/>
              <a:t>нольдік</a:t>
            </a:r>
            <a:r>
              <a:rPr lang="ru-RU" sz="2400" dirty="0"/>
              <a:t> (</a:t>
            </a:r>
            <a:r>
              <a:rPr lang="ru-RU" sz="2400" dirty="0" err="1"/>
              <a:t>изопотенциалды</a:t>
            </a:r>
            <a:r>
              <a:rPr lang="ru-RU" sz="2400" dirty="0"/>
              <a:t>) </a:t>
            </a:r>
            <a:r>
              <a:rPr lang="ru-RU" sz="2400" dirty="0" err="1"/>
              <a:t>сызықтан</a:t>
            </a:r>
            <a:r>
              <a:rPr lang="ru-RU" sz="2400" dirty="0"/>
              <a:t> </a:t>
            </a:r>
            <a:r>
              <a:rPr lang="ru-RU" sz="2400" dirty="0" err="1"/>
              <a:t>жоғары</a:t>
            </a:r>
            <a:r>
              <a:rPr lang="ru-RU" sz="2400" dirty="0"/>
              <a:t> </a:t>
            </a:r>
            <a:r>
              <a:rPr lang="ru-RU" sz="2400" dirty="0" err="1"/>
              <a:t>бағытталған</a:t>
            </a:r>
            <a:r>
              <a:rPr lang="ru-RU" sz="2400" dirty="0"/>
              <a:t>, жарты </a:t>
            </a:r>
            <a:r>
              <a:rPr lang="ru-RU" sz="2400" dirty="0" err="1"/>
              <a:t>бөлігі</a:t>
            </a:r>
            <a:r>
              <a:rPr lang="ru-RU" sz="2400" dirty="0"/>
              <a:t> </a:t>
            </a:r>
            <a:r>
              <a:rPr lang="ru-RU" sz="2400" dirty="0" err="1"/>
              <a:t>төмен</a:t>
            </a:r>
            <a:r>
              <a:rPr lang="ru-RU" sz="2400" dirty="0"/>
              <a:t> </a:t>
            </a:r>
            <a:r>
              <a:rPr lang="ru-RU" sz="2400" dirty="0" err="1"/>
              <a:t>бағытталған</a:t>
            </a:r>
            <a:r>
              <a:rPr lang="ru-RU" sz="2400" dirty="0"/>
              <a:t>. </a:t>
            </a:r>
            <a:r>
              <a:rPr lang="ru-RU" sz="2400" dirty="0" err="1"/>
              <a:t>В.Эйтховен</a:t>
            </a:r>
            <a:r>
              <a:rPr lang="ru-RU" sz="2400" dirty="0"/>
              <a:t>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тістерге</a:t>
            </a:r>
            <a:r>
              <a:rPr lang="ru-RU" sz="2400" dirty="0"/>
              <a:t> </a:t>
            </a:r>
            <a:r>
              <a:rPr lang="ru-RU" sz="2400" dirty="0" err="1"/>
              <a:t>өз</a:t>
            </a:r>
            <a:r>
              <a:rPr lang="ru-RU" sz="2400" dirty="0"/>
              <a:t> </a:t>
            </a:r>
            <a:r>
              <a:rPr lang="ru-RU" sz="2400" dirty="0" err="1"/>
              <a:t>атауларын</a:t>
            </a:r>
            <a:r>
              <a:rPr lang="ru-RU" sz="2400" dirty="0"/>
              <a:t> </a:t>
            </a:r>
            <a:r>
              <a:rPr lang="ru-RU" sz="2400" dirty="0" err="1"/>
              <a:t>берді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осы </a:t>
            </a:r>
            <a:r>
              <a:rPr lang="ru-RU" sz="2400" dirty="0" err="1"/>
              <a:t>уақытқа</a:t>
            </a:r>
            <a:r>
              <a:rPr lang="ru-RU" sz="2400" dirty="0"/>
              <a:t> </a:t>
            </a:r>
            <a:r>
              <a:rPr lang="ru-RU" sz="2400" dirty="0" err="1"/>
              <a:t>дейін</a:t>
            </a:r>
            <a:r>
              <a:rPr lang="ru-RU" sz="2400" dirty="0"/>
              <a:t> </a:t>
            </a:r>
            <a:r>
              <a:rPr lang="ru-RU" sz="2400" dirty="0" err="1"/>
              <a:t>қолданылып</a:t>
            </a:r>
            <a:r>
              <a:rPr lang="ru-RU" sz="2400" dirty="0"/>
              <a:t> </a:t>
            </a:r>
            <a:r>
              <a:rPr lang="ru-RU" sz="2400" dirty="0" err="1"/>
              <a:t>келеді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691739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859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Радионуклидті</a:t>
            </a: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диагностика </a:t>
            </a:r>
            <a:r>
              <a:rPr lang="ru-RU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әдістері</a:t>
            </a: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7992888" cy="45005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Миокардтың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перфузионды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сцинтиграфиясы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перфузионды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сцинтиграфиясы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Қалқанша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сцинтиграфиясы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Бауыр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жолдарының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ауруларына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радионуклидты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диагностика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Бүйрек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радиоизотопты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анықтау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Сүйектердің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сцинтиграфиясы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Өкпенің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перфузионная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сцинтиграфиясы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Лимфосцинтиграфия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жанама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Флебосцинтиграфия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01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Сцинтиграфия</a:t>
            </a:r>
            <a:r>
              <a:rPr lang="ru-RU" dirty="0"/>
              <a:t> костей – это способ диагностики патологических изменений костей в двухмерном изображении. Суть метода состоит в том, что в организм больного вводят меченые радиоактивными изотопами радионуклиды, которые в последующем накапливаются в тканях и костях. Здоровые кости и больные по-разному впитывают в себя радиоактивный препарат, который вводится в организм. Больные участки поглощают больше здоровые меньше и на картинке результатов обследования больные участки будут отмечены плотными черными или серыми зонами. </a:t>
            </a:r>
          </a:p>
        </p:txBody>
      </p:sp>
    </p:spTree>
    <p:extLst>
      <p:ext uri="{BB962C8B-B14F-4D97-AF65-F5344CB8AC3E}">
        <p14:creationId xmlns:p14="http://schemas.microsoft.com/office/powerpoint/2010/main" val="3947059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4"/>
            <a:ext cx="8667163" cy="689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59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88640"/>
            <a:ext cx="82296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Нанокосметология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3" y="1556792"/>
            <a:ext cx="8208913" cy="2160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ru-RU" dirty="0" err="1"/>
              <a:t>Нанотехнологияның</a:t>
            </a:r>
            <a:r>
              <a:rPr lang="ru-RU" dirty="0"/>
              <a:t> </a:t>
            </a:r>
            <a:r>
              <a:rPr lang="ru-RU" dirty="0" err="1"/>
              <a:t>құпиясы</a:t>
            </a:r>
            <a:r>
              <a:rPr lang="ru-RU" dirty="0"/>
              <a:t> </a:t>
            </a:r>
            <a:r>
              <a:rPr lang="ru-RU" dirty="0" err="1"/>
              <a:t>ұсақ</a:t>
            </a:r>
            <a:r>
              <a:rPr lang="ru-RU" dirty="0"/>
              <a:t> </a:t>
            </a:r>
            <a:r>
              <a:rPr lang="ru-RU" dirty="0" err="1"/>
              <a:t>нанобөлшектерге</a:t>
            </a:r>
            <a:r>
              <a:rPr lang="ru-RU" dirty="0"/>
              <a:t> </a:t>
            </a:r>
            <a:r>
              <a:rPr lang="ru-RU" dirty="0" err="1"/>
              <a:t>үлкен</a:t>
            </a:r>
            <a:r>
              <a:rPr lang="ru-RU" dirty="0"/>
              <a:t> </a:t>
            </a:r>
            <a:r>
              <a:rPr lang="ru-RU" dirty="0" err="1"/>
              <a:t>объектілерге</a:t>
            </a:r>
            <a:r>
              <a:rPr lang="ru-RU" dirty="0"/>
              <a:t> </a:t>
            </a:r>
            <a:r>
              <a:rPr lang="ru-RU" dirty="0" err="1"/>
              <a:t>тән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белгілерінің</a:t>
            </a:r>
            <a:r>
              <a:rPr lang="ru-RU" dirty="0"/>
              <a:t> </a:t>
            </a:r>
            <a:r>
              <a:rPr lang="ru-RU" dirty="0" err="1"/>
              <a:t>болуында</a:t>
            </a:r>
            <a:r>
              <a:rPr lang="ru-RU" dirty="0"/>
              <a:t>. </a:t>
            </a:r>
            <a:r>
              <a:rPr lang="ru-RU" dirty="0" err="1"/>
              <a:t>Белсенді</a:t>
            </a:r>
            <a:r>
              <a:rPr lang="ru-RU" dirty="0"/>
              <a:t> </a:t>
            </a:r>
            <a:r>
              <a:rPr lang="ru-RU" dirty="0" err="1"/>
              <a:t>қосылыстарды</a:t>
            </a:r>
            <a:r>
              <a:rPr lang="ru-RU" dirty="0"/>
              <a:t> </a:t>
            </a:r>
            <a:r>
              <a:rPr lang="ru-RU" dirty="0" err="1"/>
              <a:t>наноұнтақтау</a:t>
            </a:r>
            <a:r>
              <a:rPr lang="ru-RU" dirty="0"/>
              <a:t> </a:t>
            </a:r>
            <a:r>
              <a:rPr lang="ru-RU" dirty="0" err="1"/>
              <a:t>олардың</a:t>
            </a:r>
            <a:r>
              <a:rPr lang="ru-RU" dirty="0"/>
              <a:t> </a:t>
            </a:r>
            <a:r>
              <a:rPr lang="ru-RU" dirty="0" err="1"/>
              <a:t>клеткамен</a:t>
            </a:r>
            <a:r>
              <a:rPr lang="ru-RU" dirty="0"/>
              <a:t> </a:t>
            </a:r>
            <a:r>
              <a:rPr lang="ru-RU" dirty="0" err="1"/>
              <a:t>әсерлесуін</a:t>
            </a:r>
            <a:r>
              <a:rPr lang="ru-RU" dirty="0"/>
              <a:t> </a:t>
            </a:r>
            <a:r>
              <a:rPr lang="ru-RU" dirty="0" err="1"/>
              <a:t>жеңілдетеді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әсерінің</a:t>
            </a:r>
            <a:r>
              <a:rPr lang="ru-RU" dirty="0"/>
              <a:t> </a:t>
            </a:r>
            <a:r>
              <a:rPr lang="ru-RU" dirty="0" err="1"/>
              <a:t>тиімділігін</a:t>
            </a:r>
            <a:r>
              <a:rPr lang="ru-RU" dirty="0"/>
              <a:t> </a:t>
            </a:r>
            <a:r>
              <a:rPr lang="ru-RU" dirty="0" err="1"/>
              <a:t>арттырады</a:t>
            </a:r>
            <a:r>
              <a:rPr lang="ru-RU" dirty="0"/>
              <a:t>. </a:t>
            </a:r>
            <a:r>
              <a:rPr lang="ru-RU" dirty="0" err="1"/>
              <a:t>Нанокешендердің</a:t>
            </a:r>
            <a:r>
              <a:rPr lang="ru-RU" dirty="0"/>
              <a:t> </a:t>
            </a:r>
            <a:r>
              <a:rPr lang="ru-RU" dirty="0" err="1"/>
              <a:t>аталған</a:t>
            </a:r>
            <a:r>
              <a:rPr lang="ru-RU" dirty="0"/>
              <a:t> </a:t>
            </a:r>
            <a:r>
              <a:rPr lang="ru-RU" dirty="0" err="1"/>
              <a:t>қасиеттеріне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 </a:t>
            </a:r>
            <a:r>
              <a:rPr lang="ru-RU" dirty="0" err="1"/>
              <a:t>тері</a:t>
            </a:r>
            <a:r>
              <a:rPr lang="ru-RU" dirty="0"/>
              <a:t> </a:t>
            </a:r>
            <a:r>
              <a:rPr lang="ru-RU" dirty="0" err="1"/>
              <a:t>өзіне</a:t>
            </a:r>
            <a:r>
              <a:rPr lang="ru-RU" dirty="0"/>
              <a:t> </a:t>
            </a:r>
            <a:r>
              <a:rPr lang="ru-RU" dirty="0" err="1"/>
              <a:t>қажетті</a:t>
            </a:r>
            <a:r>
              <a:rPr lang="ru-RU" dirty="0"/>
              <a:t> </a:t>
            </a:r>
            <a:r>
              <a:rPr lang="ru-RU" dirty="0" err="1"/>
              <a:t>заттарды</a:t>
            </a:r>
            <a:r>
              <a:rPr lang="ru-RU" dirty="0"/>
              <a:t> </a:t>
            </a:r>
            <a:r>
              <a:rPr lang="ru-RU" dirty="0" err="1"/>
              <a:t>қабылдап</a:t>
            </a:r>
            <a:r>
              <a:rPr lang="ru-RU" dirty="0"/>
              <a:t>, </a:t>
            </a:r>
            <a:r>
              <a:rPr lang="ru-RU" dirty="0" err="1"/>
              <a:t>өзінің</a:t>
            </a:r>
            <a:r>
              <a:rPr lang="ru-RU" dirty="0"/>
              <a:t> </a:t>
            </a:r>
            <a:r>
              <a:rPr lang="ru-RU" dirty="0" err="1"/>
              <a:t>табиғи</a:t>
            </a:r>
            <a:r>
              <a:rPr lang="ru-RU" dirty="0"/>
              <a:t> </a:t>
            </a:r>
            <a:r>
              <a:rPr lang="ru-RU" dirty="0" err="1"/>
              <a:t>жасару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регенерациясы</a:t>
            </a:r>
            <a:r>
              <a:rPr lang="ru-RU" dirty="0"/>
              <a:t> </a:t>
            </a:r>
            <a:r>
              <a:rPr lang="ru-RU" dirty="0" err="1"/>
              <a:t>процестерінің</a:t>
            </a:r>
            <a:r>
              <a:rPr lang="ru-RU" dirty="0"/>
              <a:t> </a:t>
            </a:r>
            <a:r>
              <a:rPr lang="ru-RU" dirty="0" err="1"/>
              <a:t>активтенуіне</a:t>
            </a:r>
            <a:r>
              <a:rPr lang="ru-RU" dirty="0"/>
              <a:t> </a:t>
            </a:r>
            <a:r>
              <a:rPr lang="ru-RU" dirty="0" err="1"/>
              <a:t>жағдай</a:t>
            </a:r>
            <a:r>
              <a:rPr lang="ru-RU" dirty="0"/>
              <a:t> </a:t>
            </a:r>
            <a:r>
              <a:rPr lang="ru-RU" dirty="0" err="1"/>
              <a:t>жасайды</a:t>
            </a:r>
            <a:r>
              <a:rPr lang="ru-RU" dirty="0"/>
              <a:t>.</a:t>
            </a:r>
          </a:p>
        </p:txBody>
      </p:sp>
      <p:pic>
        <p:nvPicPr>
          <p:cNvPr id="2051" name="Picture 3" descr="C:\Users\Арутюн\Desktop\7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071942"/>
            <a:ext cx="4786346" cy="169545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72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5320612" cy="3308378"/>
          </a:xfrm>
        </p:spPr>
        <p:txBody>
          <a:bodyPr>
            <a:normAutofit/>
          </a:bodyPr>
          <a:lstStyle/>
          <a:p>
            <a:pPr marL="0" indent="357188" algn="just">
              <a:buNone/>
            </a:pPr>
            <a:r>
              <a:rPr lang="ru-RU" sz="2400" b="1" dirty="0" err="1"/>
              <a:t>Нанокремдер</a:t>
            </a:r>
            <a:r>
              <a:rPr lang="ru-RU" sz="2400" b="1" dirty="0"/>
              <a:t> –  </a:t>
            </a:r>
            <a:r>
              <a:rPr lang="ru-RU" sz="2400" dirty="0" err="1"/>
              <a:t>құрамында</a:t>
            </a:r>
            <a:r>
              <a:rPr lang="ru-RU" sz="2400" dirty="0"/>
              <a:t> </a:t>
            </a:r>
            <a:r>
              <a:rPr lang="ru-RU" sz="2400" dirty="0" err="1"/>
              <a:t>теріге</a:t>
            </a:r>
            <a:r>
              <a:rPr lang="ru-RU" sz="2400" dirty="0"/>
              <a:t> </a:t>
            </a:r>
            <a:r>
              <a:rPr lang="ru-RU" sz="2400" dirty="0" err="1"/>
              <a:t>терең</a:t>
            </a:r>
            <a:r>
              <a:rPr lang="ru-RU" sz="2400" dirty="0"/>
              <a:t> </a:t>
            </a:r>
            <a:r>
              <a:rPr lang="ru-RU" sz="2400" dirty="0" err="1"/>
              <a:t>сіңіп</a:t>
            </a:r>
            <a:r>
              <a:rPr lang="ru-RU" sz="2400" dirty="0"/>
              <a:t> </a:t>
            </a:r>
            <a:r>
              <a:rPr lang="ru-RU" sz="2400" dirty="0" err="1"/>
              <a:t>кететін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зақымдалған</a:t>
            </a:r>
            <a:r>
              <a:rPr lang="ru-RU" sz="2400" dirty="0"/>
              <a:t> </a:t>
            </a:r>
            <a:r>
              <a:rPr lang="ru-RU" sz="2400" dirty="0" err="1"/>
              <a:t>тері</a:t>
            </a:r>
            <a:r>
              <a:rPr lang="ru-RU" sz="2400" dirty="0"/>
              <a:t> </a:t>
            </a:r>
            <a:r>
              <a:rPr lang="ru-RU" sz="2400" dirty="0" err="1"/>
              <a:t>бөліктерін</a:t>
            </a:r>
            <a:r>
              <a:rPr lang="ru-RU" sz="2400" dirty="0"/>
              <a:t> </a:t>
            </a:r>
            <a:r>
              <a:rPr lang="ru-RU" sz="2400" dirty="0" err="1"/>
              <a:t>қайта</a:t>
            </a:r>
            <a:r>
              <a:rPr lang="ru-RU" sz="2400" dirty="0"/>
              <a:t> </a:t>
            </a:r>
            <a:r>
              <a:rPr lang="ru-RU" sz="2400" dirty="0" err="1"/>
              <a:t>қалпына</a:t>
            </a:r>
            <a:r>
              <a:rPr lang="ru-RU" sz="2400" dirty="0"/>
              <a:t> </a:t>
            </a:r>
            <a:r>
              <a:rPr lang="ru-RU" sz="2400" dirty="0" err="1"/>
              <a:t>келтіретін</a:t>
            </a:r>
            <a:r>
              <a:rPr lang="ru-RU" sz="2400" dirty="0"/>
              <a:t>, </a:t>
            </a:r>
            <a:r>
              <a:rPr lang="ru-RU" sz="2400" dirty="0" err="1"/>
              <a:t>теріге</a:t>
            </a:r>
            <a:r>
              <a:rPr lang="ru-RU" sz="2400" dirty="0"/>
              <a:t> </a:t>
            </a:r>
            <a:r>
              <a:rPr lang="ru-RU" sz="2400" dirty="0" err="1"/>
              <a:t>жастық</a:t>
            </a:r>
            <a:r>
              <a:rPr lang="ru-RU" sz="2400" dirty="0"/>
              <a:t> пен </a:t>
            </a:r>
            <a:r>
              <a:rPr lang="ru-RU" sz="2400" dirty="0" err="1"/>
              <a:t>сұлулық</a:t>
            </a:r>
            <a:r>
              <a:rPr lang="ru-RU" sz="2400" dirty="0"/>
              <a:t>, </a:t>
            </a:r>
            <a:r>
              <a:rPr lang="ru-RU" sz="2400" dirty="0" err="1"/>
              <a:t>денсаулық</a:t>
            </a:r>
            <a:r>
              <a:rPr lang="ru-RU" sz="2400" dirty="0"/>
              <a:t> пен </a:t>
            </a:r>
            <a:r>
              <a:rPr lang="ru-RU" sz="2400" dirty="0" err="1"/>
              <a:t>әдемілік</a:t>
            </a:r>
            <a:r>
              <a:rPr lang="ru-RU" sz="2400" dirty="0"/>
              <a:t> </a:t>
            </a:r>
            <a:r>
              <a:rPr lang="ru-RU" sz="2400" dirty="0" err="1"/>
              <a:t>сыйлайтын</a:t>
            </a:r>
            <a:r>
              <a:rPr lang="ru-RU" sz="2400" dirty="0"/>
              <a:t> </a:t>
            </a:r>
            <a:r>
              <a:rPr lang="ru-RU" sz="2400" dirty="0" err="1"/>
              <a:t>бірегей</a:t>
            </a:r>
            <a:r>
              <a:rPr lang="ru-RU" sz="2400" dirty="0"/>
              <a:t> </a:t>
            </a:r>
            <a:r>
              <a:rPr lang="ru-RU" sz="2400" dirty="0" err="1"/>
              <a:t>нанобөлшектері</a:t>
            </a:r>
            <a:r>
              <a:rPr lang="ru-RU" sz="2400" dirty="0"/>
              <a:t> бар </a:t>
            </a:r>
            <a:r>
              <a:rPr lang="ru-RU" sz="2400" dirty="0" err="1"/>
              <a:t>құрал</a:t>
            </a:r>
            <a:r>
              <a:rPr lang="ru-RU" sz="2400" dirty="0"/>
              <a:t>.</a:t>
            </a:r>
          </a:p>
          <a:p>
            <a:pPr algn="just">
              <a:buNone/>
            </a:pPr>
            <a:endParaRPr lang="ru-RU" sz="1800" dirty="0"/>
          </a:p>
        </p:txBody>
      </p:sp>
      <p:pic>
        <p:nvPicPr>
          <p:cNvPr id="1028" name="Picture 4" descr="C:\Users\Арутюн\Desktop\215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643314"/>
            <a:ext cx="1785950" cy="22453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2" descr="C:\Users\Арутюн\Desktop\153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7166"/>
            <a:ext cx="2981747" cy="228601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9" name="Picture 5" descr="C:\Users\Арутюн\Desktop\18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4287" y="3643314"/>
            <a:ext cx="2219680" cy="21431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" name="TextBox 9"/>
          <p:cNvSpPr txBox="1"/>
          <p:nvPr/>
        </p:nvSpPr>
        <p:spPr>
          <a:xfrm>
            <a:off x="6215074" y="5929330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/>
              <a:t>Ылғалдандыратын нанокрем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14611" y="5929330"/>
            <a:ext cx="3709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Бет </a:t>
            </a:r>
            <a:r>
              <a:rPr lang="ru-RU" sz="2000" dirty="0" err="1"/>
              <a:t>терісі</a:t>
            </a:r>
            <a:r>
              <a:rPr lang="ru-RU" sz="2000" dirty="0"/>
              <a:t> </a:t>
            </a:r>
            <a:r>
              <a:rPr lang="ru-RU" sz="2000" dirty="0" err="1"/>
              <a:t>айналасын</a:t>
            </a:r>
            <a:r>
              <a:rPr lang="ru-RU" sz="2000" dirty="0"/>
              <a:t> </a:t>
            </a:r>
            <a:r>
              <a:rPr lang="ru-RU" sz="2000" dirty="0" err="1"/>
              <a:t>тарту</a:t>
            </a:r>
            <a:r>
              <a:rPr lang="ru-RU" sz="2000" dirty="0"/>
              <a:t> </a:t>
            </a:r>
            <a:r>
              <a:rPr lang="ru-RU" sz="2000" dirty="0" err="1"/>
              <a:t>күтіміне</a:t>
            </a:r>
            <a:r>
              <a:rPr lang="ru-RU" sz="2000" dirty="0"/>
              <a:t> </a:t>
            </a:r>
            <a:r>
              <a:rPr lang="ru-RU" sz="2000" dirty="0" err="1"/>
              <a:t>арналған</a:t>
            </a:r>
            <a:r>
              <a:rPr lang="ru-RU" sz="2000" dirty="0"/>
              <a:t> </a:t>
            </a:r>
            <a:r>
              <a:rPr lang="ru-RU" sz="2000" dirty="0" err="1"/>
              <a:t>нанокрем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929330"/>
            <a:ext cx="2714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Бет </a:t>
            </a:r>
            <a:r>
              <a:rPr lang="ru-RU" sz="2000" dirty="0" err="1"/>
              <a:t>терісі</a:t>
            </a:r>
            <a:r>
              <a:rPr lang="ru-RU" sz="2000" dirty="0"/>
              <a:t> </a:t>
            </a:r>
            <a:r>
              <a:rPr lang="ru-RU" sz="2000" dirty="0" err="1"/>
              <a:t>күтіміне</a:t>
            </a:r>
            <a:r>
              <a:rPr lang="ru-RU" sz="2000" dirty="0"/>
              <a:t> </a:t>
            </a:r>
            <a:r>
              <a:rPr lang="ru-RU" sz="2000" dirty="0" err="1"/>
              <a:t>арналған</a:t>
            </a:r>
            <a:r>
              <a:rPr lang="ru-RU" sz="2000" dirty="0"/>
              <a:t> </a:t>
            </a:r>
            <a:r>
              <a:rPr lang="ru-RU" sz="2000" dirty="0" err="1"/>
              <a:t>нанокрем</a:t>
            </a:r>
            <a:endParaRPr lang="ru-RU" sz="2000" dirty="0"/>
          </a:p>
        </p:txBody>
      </p:sp>
      <p:pic>
        <p:nvPicPr>
          <p:cNvPr id="1030" name="Picture 6" descr="C:\Users\Арутюн\Desktop\9109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2143140" cy="21431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2063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2204864"/>
            <a:ext cx="4357718" cy="24311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/>
              <a:t> 	</a:t>
            </a:r>
            <a:r>
              <a:rPr lang="ru-RU" sz="2400" dirty="0" err="1"/>
              <a:t>Нанокешендер</a:t>
            </a:r>
            <a:r>
              <a:rPr lang="ru-RU" sz="2400" dirty="0"/>
              <a:t> </a:t>
            </a:r>
            <a:r>
              <a:rPr lang="ru-RU" sz="2400" dirty="0" err="1"/>
              <a:t>теріні</a:t>
            </a:r>
            <a:r>
              <a:rPr lang="ru-RU" sz="2400" dirty="0"/>
              <a:t> </a:t>
            </a:r>
            <a:r>
              <a:rPr lang="ru-RU" sz="2400" dirty="0" err="1"/>
              <a:t>тазартып</a:t>
            </a:r>
            <a:r>
              <a:rPr lang="ru-RU" sz="2400" dirty="0"/>
              <a:t>, </a:t>
            </a:r>
            <a:r>
              <a:rPr lang="ru-RU" sz="2400" dirty="0" err="1"/>
              <a:t>өлген</a:t>
            </a:r>
            <a:r>
              <a:rPr lang="ru-RU" sz="2400" dirty="0"/>
              <a:t> </a:t>
            </a:r>
            <a:r>
              <a:rPr lang="ru-RU" sz="2400" dirty="0" err="1"/>
              <a:t>клеткалар</a:t>
            </a:r>
            <a:r>
              <a:rPr lang="ru-RU" sz="2400" dirty="0"/>
              <a:t> мен </a:t>
            </a:r>
            <a:r>
              <a:rPr lang="ru-RU" sz="2400" dirty="0" err="1"/>
              <a:t>токсинді</a:t>
            </a:r>
            <a:r>
              <a:rPr lang="ru-RU" sz="2400" dirty="0"/>
              <a:t> </a:t>
            </a:r>
            <a:r>
              <a:rPr lang="ru-RU" sz="2400" dirty="0" err="1"/>
              <a:t>заттардан</a:t>
            </a:r>
            <a:r>
              <a:rPr lang="ru-RU" sz="2400" dirty="0"/>
              <a:t> </a:t>
            </a:r>
            <a:r>
              <a:rPr lang="ru-RU" sz="2400" dirty="0" err="1"/>
              <a:t>тазартып</a:t>
            </a:r>
            <a:r>
              <a:rPr lang="ru-RU" sz="2400" dirty="0"/>
              <a:t> </a:t>
            </a:r>
            <a:r>
              <a:rPr lang="ru-RU" sz="2400" dirty="0" err="1"/>
              <a:t>қана</a:t>
            </a:r>
            <a:r>
              <a:rPr lang="ru-RU" sz="2400" dirty="0"/>
              <a:t> </a:t>
            </a:r>
            <a:r>
              <a:rPr lang="ru-RU" sz="2400" dirty="0" err="1"/>
              <a:t>қоймай</a:t>
            </a:r>
            <a:r>
              <a:rPr lang="ru-RU" sz="2400" dirty="0"/>
              <a:t>, </a:t>
            </a:r>
            <a:r>
              <a:rPr lang="ru-RU" sz="2400" dirty="0" err="1"/>
              <a:t>ағзадан</a:t>
            </a:r>
            <a:r>
              <a:rPr lang="ru-RU" sz="2400" dirty="0"/>
              <a:t> </a:t>
            </a:r>
            <a:r>
              <a:rPr lang="ru-RU" sz="2400" dirty="0" err="1"/>
              <a:t>шығару</a:t>
            </a:r>
            <a:r>
              <a:rPr lang="ru-RU" sz="2400" dirty="0"/>
              <a:t> </a:t>
            </a:r>
            <a:r>
              <a:rPr lang="ru-RU" sz="2400" dirty="0" err="1"/>
              <a:t>қабілетіне</a:t>
            </a:r>
            <a:r>
              <a:rPr lang="ru-RU" sz="2400" dirty="0"/>
              <a:t> </a:t>
            </a:r>
            <a:r>
              <a:rPr lang="ru-RU" sz="2400" dirty="0" err="1"/>
              <a:t>ие</a:t>
            </a:r>
            <a:r>
              <a:rPr lang="ru-RU" sz="2400" dirty="0"/>
              <a:t>.</a:t>
            </a:r>
          </a:p>
        </p:txBody>
      </p:sp>
      <p:pic>
        <p:nvPicPr>
          <p:cNvPr id="3074" name="Picture 2" descr="C:\Users\Арутюн\Desktop\tox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3237867" cy="2928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00035" y="4402958"/>
            <a:ext cx="3237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Уытты</a:t>
            </a:r>
            <a:r>
              <a:rPr lang="ru-RU" sz="2000" dirty="0"/>
              <a:t> </a:t>
            </a:r>
            <a:r>
              <a:rPr lang="ru-RU" sz="2000" dirty="0" err="1"/>
              <a:t>заттар</a:t>
            </a:r>
            <a:endParaRPr lang="ru-RU" sz="2000" dirty="0"/>
          </a:p>
          <a:p>
            <a:pPr algn="ctr"/>
            <a:r>
              <a:rPr lang="kk-KZ" sz="2000" dirty="0"/>
              <a:t>Микроорганизм колониялары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286380" y="6072206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 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7731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357298"/>
            <a:ext cx="3786214" cy="421484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Қазір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қартаюға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қарсы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профилактиканы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кез-келген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жастан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бастауға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мүмкіндік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туды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 err="1">
                <a:solidFill>
                  <a:schemeClr val="tx1"/>
                </a:solidFill>
              </a:rPr>
              <a:t>Жас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үлкейе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пайда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болатын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өзгерістерді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әжімдер</a:t>
            </a:r>
            <a:r>
              <a:rPr lang="ru-RU" dirty="0">
                <a:solidFill>
                  <a:schemeClr val="tx1"/>
                </a:solidFill>
              </a:rPr>
              <a:t>) инъекция мен </a:t>
            </a:r>
            <a:r>
              <a:rPr lang="ru-RU" dirty="0" err="1">
                <a:solidFill>
                  <a:schemeClr val="tx1"/>
                </a:solidFill>
              </a:rPr>
              <a:t>пластикалық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хирургтің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көмегіне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жүгінбей-ақ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кетіруге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болады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Picture 3" descr="C:\Users\Арутюн\Desktop\tr-23110600-l_lamente_plaquinon_q10_cr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3071834" cy="285752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62088" y="4857760"/>
            <a:ext cx="2633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/>
              <a:t>Жасартатын</a:t>
            </a:r>
            <a:r>
              <a:rPr lang="ru-RU" sz="2000" dirty="0"/>
              <a:t> </a:t>
            </a:r>
            <a:r>
              <a:rPr lang="ru-RU" sz="2000" dirty="0" err="1"/>
              <a:t>нанокрем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647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5286412" cy="35747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err="1"/>
              <a:t>Нанокешендердің</a:t>
            </a:r>
            <a:r>
              <a:rPr lang="ru-RU" sz="2400" dirty="0"/>
              <a:t> </a:t>
            </a:r>
            <a:r>
              <a:rPr lang="ru-RU" sz="2400" dirty="0" err="1"/>
              <a:t>әсері</a:t>
            </a:r>
            <a:r>
              <a:rPr lang="ru-RU" sz="2400" dirty="0"/>
              <a:t> </a:t>
            </a:r>
            <a:r>
              <a:rPr lang="ru-RU" sz="2400" dirty="0" err="1"/>
              <a:t>сақтау</a:t>
            </a:r>
            <a:r>
              <a:rPr lang="ru-RU" sz="2400" dirty="0"/>
              <a:t> </a:t>
            </a:r>
            <a:r>
              <a:rPr lang="ru-RU" sz="2400" dirty="0" err="1"/>
              <a:t>мерзіміне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биологиялық</a:t>
            </a:r>
            <a:r>
              <a:rPr lang="ru-RU" sz="2400" dirty="0"/>
              <a:t> </a:t>
            </a:r>
            <a:r>
              <a:rPr lang="ru-RU" sz="2400" dirty="0" err="1"/>
              <a:t>белсенді</a:t>
            </a:r>
            <a:r>
              <a:rPr lang="ru-RU" sz="2400" dirty="0"/>
              <a:t> </a:t>
            </a:r>
            <a:r>
              <a:rPr lang="ru-RU" sz="2400" dirty="0" err="1"/>
              <a:t>заттарды</a:t>
            </a:r>
            <a:r>
              <a:rPr lang="ru-RU" sz="2400" dirty="0"/>
              <a:t> </a:t>
            </a:r>
            <a:r>
              <a:rPr lang="ru-RU" sz="2400" dirty="0" err="1"/>
              <a:t>тасымалдау</a:t>
            </a:r>
            <a:r>
              <a:rPr lang="ru-RU" sz="2400" dirty="0"/>
              <a:t> </a:t>
            </a:r>
            <a:r>
              <a:rPr lang="ru-RU" sz="2400" dirty="0" err="1"/>
              <a:t>жағдайларына</a:t>
            </a:r>
            <a:r>
              <a:rPr lang="ru-RU" sz="2400" dirty="0"/>
              <a:t> </a:t>
            </a:r>
            <a:r>
              <a:rPr lang="ru-RU" sz="2400" dirty="0" err="1"/>
              <a:t>тәуелсіз</a:t>
            </a:r>
            <a:r>
              <a:rPr lang="ru-RU" sz="2400" dirty="0"/>
              <a:t> </a:t>
            </a:r>
            <a:r>
              <a:rPr lang="ru-RU" sz="2400" dirty="0" err="1"/>
              <a:t>сақталады</a:t>
            </a:r>
            <a:r>
              <a:rPr lang="ru-RU" sz="2400" dirty="0"/>
              <a:t>.</a:t>
            </a:r>
          </a:p>
          <a:p>
            <a:pPr algn="just"/>
            <a:r>
              <a:rPr lang="kk-KZ" sz="2400" dirty="0"/>
              <a:t>Нанокешендер губка сияқты өзіне барлық пайдалы белсенді заттарды, витаминдерді ұстап тұрады және  сол затқа мұхтаж нысана ұлпаға дәл жеткізеді.</a:t>
            </a:r>
            <a:endParaRPr lang="ru-RU" sz="2400" dirty="0"/>
          </a:p>
        </p:txBody>
      </p:sp>
      <p:pic>
        <p:nvPicPr>
          <p:cNvPr id="4" name="Picture 3" descr="C:\Users\Арутюн\Desktop\1287756210pw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85728"/>
            <a:ext cx="2470203" cy="23606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124" name="Picture 4" descr="C:\Users\Арутюн\Desktop\New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077072"/>
            <a:ext cx="4056979" cy="25031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11294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3500438"/>
            <a:ext cx="3000396" cy="23896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81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err="1"/>
              <a:t>Қазіргі</a:t>
            </a:r>
            <a:r>
              <a:rPr lang="ru-RU" sz="2400" dirty="0"/>
              <a:t>  </a:t>
            </a:r>
            <a:r>
              <a:rPr lang="ru-RU" sz="2400" dirty="0" err="1"/>
              <a:t>таңда</a:t>
            </a:r>
            <a:r>
              <a:rPr lang="ru-RU" sz="2400" dirty="0"/>
              <a:t>, </a:t>
            </a:r>
            <a:r>
              <a:rPr lang="ru-RU" sz="2400" dirty="0" err="1"/>
              <a:t>яғни</a:t>
            </a:r>
            <a:r>
              <a:rPr lang="ru-RU" sz="2400" dirty="0"/>
              <a:t> ХХІ </a:t>
            </a:r>
            <a:r>
              <a:rPr lang="ru-RU" sz="2400" dirty="0" err="1"/>
              <a:t>ғасырда</a:t>
            </a:r>
            <a:r>
              <a:rPr lang="ru-RU" sz="2400" dirty="0"/>
              <a:t> </a:t>
            </a:r>
            <a:r>
              <a:rPr lang="ru-RU" sz="2400" dirty="0" err="1"/>
              <a:t>адам</a:t>
            </a:r>
            <a:r>
              <a:rPr lang="ru-RU" sz="2400" dirty="0"/>
              <a:t>  </a:t>
            </a:r>
            <a:r>
              <a:rPr lang="ru-RU" sz="2400" dirty="0" err="1"/>
              <a:t>өміріне</a:t>
            </a:r>
            <a:r>
              <a:rPr lang="ru-RU" sz="2400" dirty="0"/>
              <a:t> </a:t>
            </a:r>
            <a:r>
              <a:rPr lang="ru-RU" sz="2400" dirty="0" err="1"/>
              <a:t>қай</a:t>
            </a:r>
            <a:r>
              <a:rPr lang="ru-RU" sz="2400" dirty="0"/>
              <a:t>  </a:t>
            </a:r>
            <a:r>
              <a:rPr lang="ru-RU" sz="2400" dirty="0" err="1"/>
              <a:t>тұрғыда</a:t>
            </a:r>
            <a:r>
              <a:rPr lang="ru-RU" sz="2400" dirty="0"/>
              <a:t> </a:t>
            </a:r>
            <a:r>
              <a:rPr lang="ru-RU" sz="2400" dirty="0" err="1"/>
              <a:t>болмасын</a:t>
            </a:r>
            <a:r>
              <a:rPr lang="ru-RU" sz="2400" dirty="0"/>
              <a:t> </a:t>
            </a:r>
            <a:r>
              <a:rPr lang="ru-RU" sz="2400" dirty="0" err="1"/>
              <a:t>дұрыс</a:t>
            </a:r>
            <a:r>
              <a:rPr lang="ru-RU" sz="2400" dirty="0"/>
              <a:t>  диагноз  </a:t>
            </a:r>
            <a:r>
              <a:rPr lang="ru-RU" sz="2400" dirty="0" err="1"/>
              <a:t>қою</a:t>
            </a:r>
            <a:r>
              <a:rPr lang="ru-RU" sz="2400" dirty="0"/>
              <a:t> </a:t>
            </a:r>
            <a:r>
              <a:rPr lang="ru-RU" sz="2400" dirty="0" err="1"/>
              <a:t>әрбір</a:t>
            </a:r>
            <a:r>
              <a:rPr lang="ru-RU" sz="2400" dirty="0"/>
              <a:t> </a:t>
            </a:r>
            <a:r>
              <a:rPr lang="ru-RU" sz="2400" dirty="0" err="1"/>
              <a:t>дәрігердің</a:t>
            </a:r>
            <a:r>
              <a:rPr lang="ru-RU" sz="2400" dirty="0"/>
              <a:t>  </a:t>
            </a:r>
            <a:r>
              <a:rPr lang="ru-RU" sz="2400" dirty="0" err="1"/>
              <a:t>басты</a:t>
            </a:r>
            <a:r>
              <a:rPr lang="ru-RU" sz="2400" dirty="0"/>
              <a:t>  </a:t>
            </a:r>
            <a:r>
              <a:rPr lang="ru-RU" sz="2400" dirty="0" err="1"/>
              <a:t>міндеті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 err="1"/>
              <a:t>Бұл</a:t>
            </a:r>
            <a:r>
              <a:rPr lang="ru-RU" sz="2400" dirty="0"/>
              <a:t>  </a:t>
            </a:r>
            <a:r>
              <a:rPr lang="ru-RU" sz="2400" dirty="0" err="1"/>
              <a:t>міндетті</a:t>
            </a:r>
            <a:r>
              <a:rPr lang="ru-RU" sz="2400" dirty="0"/>
              <a:t>  </a:t>
            </a:r>
            <a:r>
              <a:rPr lang="ru-RU" sz="2400" dirty="0" err="1"/>
              <a:t>бұлжытпай</a:t>
            </a:r>
            <a:r>
              <a:rPr lang="ru-RU" sz="2400" dirty="0"/>
              <a:t>  </a:t>
            </a:r>
            <a:r>
              <a:rPr lang="ru-RU" sz="2400" dirty="0" err="1"/>
              <a:t>орындау</a:t>
            </a:r>
            <a:r>
              <a:rPr lang="ru-RU" sz="2400" dirty="0"/>
              <a:t> </a:t>
            </a:r>
            <a:r>
              <a:rPr lang="ru-RU" sz="2400" dirty="0" err="1"/>
              <a:t>ғылым-білімнің</a:t>
            </a:r>
            <a:r>
              <a:rPr lang="ru-RU" sz="2400" dirty="0"/>
              <a:t>  </a:t>
            </a:r>
            <a:r>
              <a:rPr lang="ru-RU" sz="2400" dirty="0" err="1"/>
              <a:t>соңғы</a:t>
            </a:r>
            <a:r>
              <a:rPr lang="ru-RU" sz="2400" dirty="0"/>
              <a:t> </a:t>
            </a:r>
            <a:r>
              <a:rPr lang="ru-RU" sz="2400" dirty="0" err="1"/>
              <a:t>жетістіктерімен</a:t>
            </a:r>
            <a:r>
              <a:rPr lang="ru-RU" sz="2400" dirty="0"/>
              <a:t>  </a:t>
            </a:r>
            <a:r>
              <a:rPr lang="ru-RU" sz="2400" dirty="0" err="1"/>
              <a:t>бір-біріне</a:t>
            </a:r>
            <a:r>
              <a:rPr lang="ru-RU" sz="2400" dirty="0"/>
              <a:t>  </a:t>
            </a:r>
            <a:r>
              <a:rPr lang="ru-RU" sz="2400" dirty="0" err="1"/>
              <a:t>тығыз</a:t>
            </a:r>
            <a:r>
              <a:rPr lang="ru-RU" sz="2400" dirty="0"/>
              <a:t>  </a:t>
            </a:r>
            <a:r>
              <a:rPr lang="ru-RU" sz="2400" dirty="0" err="1"/>
              <a:t>байланысты</a:t>
            </a:r>
            <a:r>
              <a:rPr lang="ru-RU" sz="2400" dirty="0"/>
              <a:t>. </a:t>
            </a:r>
            <a:r>
              <a:rPr lang="ru-RU" sz="2400" dirty="0" err="1"/>
              <a:t>Жаңа</a:t>
            </a:r>
            <a:r>
              <a:rPr lang="ru-RU" sz="2400" dirty="0"/>
              <a:t>  </a:t>
            </a:r>
            <a:r>
              <a:rPr lang="ru-RU" sz="2400" dirty="0" err="1"/>
              <a:t>технологиялармен</a:t>
            </a:r>
            <a:r>
              <a:rPr lang="ru-RU" sz="2400" dirty="0"/>
              <a:t> </a:t>
            </a:r>
            <a:r>
              <a:rPr lang="ru-RU" sz="2400" dirty="0" err="1"/>
              <a:t>жұмыс</a:t>
            </a:r>
            <a:r>
              <a:rPr lang="ru-RU" sz="2400" dirty="0"/>
              <a:t>  </a:t>
            </a:r>
            <a:r>
              <a:rPr lang="ru-RU" sz="2400" dirty="0" err="1"/>
              <a:t>атқаралатын</a:t>
            </a:r>
            <a:r>
              <a:rPr lang="ru-RU" sz="2400" dirty="0"/>
              <a:t>, </a:t>
            </a:r>
            <a:r>
              <a:rPr lang="ru-RU" sz="2400" dirty="0" err="1"/>
              <a:t>дұрыс</a:t>
            </a:r>
            <a:r>
              <a:rPr lang="ru-RU" sz="2400" dirty="0"/>
              <a:t>  диагноз </a:t>
            </a:r>
            <a:r>
              <a:rPr lang="ru-RU" sz="2400" dirty="0" err="1"/>
              <a:t>қойып</a:t>
            </a:r>
            <a:r>
              <a:rPr lang="ru-RU" sz="2400" dirty="0"/>
              <a:t>, </a:t>
            </a:r>
            <a:r>
              <a:rPr lang="ru-RU" sz="2400" dirty="0" err="1"/>
              <a:t>дұрыс</a:t>
            </a:r>
            <a:r>
              <a:rPr lang="ru-RU" sz="2400" dirty="0"/>
              <a:t>  </a:t>
            </a:r>
            <a:r>
              <a:rPr lang="ru-RU" sz="2400" dirty="0" err="1"/>
              <a:t>емдейтін</a:t>
            </a:r>
            <a:r>
              <a:rPr lang="ru-RU" sz="2400" dirty="0"/>
              <a:t>  </a:t>
            </a:r>
            <a:r>
              <a:rPr lang="ru-RU" sz="2400" dirty="0" err="1"/>
              <a:t>дәрігер</a:t>
            </a:r>
            <a:r>
              <a:rPr lang="ru-RU" sz="2400" dirty="0"/>
              <a:t> </a:t>
            </a:r>
            <a:r>
              <a:rPr lang="ru-RU" sz="2400" dirty="0" err="1"/>
              <a:t>ең</a:t>
            </a:r>
            <a:r>
              <a:rPr lang="ru-RU" sz="2400" dirty="0"/>
              <a:t>  </a:t>
            </a:r>
            <a:r>
              <a:rPr lang="ru-RU" sz="2400" dirty="0" err="1"/>
              <a:t>білікті</a:t>
            </a:r>
            <a:r>
              <a:rPr lang="ru-RU" sz="2400" dirty="0"/>
              <a:t>  де,  </a:t>
            </a:r>
            <a:r>
              <a:rPr lang="ru-RU" sz="2400" dirty="0" err="1"/>
              <a:t>білімді</a:t>
            </a:r>
            <a:r>
              <a:rPr lang="ru-RU" sz="2400" dirty="0"/>
              <a:t>  </a:t>
            </a:r>
            <a:r>
              <a:rPr lang="ru-RU" sz="2400" dirty="0" err="1"/>
              <a:t>дәрігер</a:t>
            </a:r>
            <a:r>
              <a:rPr lang="ru-RU" sz="2400" dirty="0"/>
              <a:t> </a:t>
            </a:r>
            <a:r>
              <a:rPr lang="ru-RU" sz="2400" dirty="0" err="1"/>
              <a:t>болып</a:t>
            </a:r>
            <a:r>
              <a:rPr lang="ru-RU" sz="2400" dirty="0"/>
              <a:t>  </a:t>
            </a:r>
            <a:r>
              <a:rPr lang="ru-RU" sz="2400" dirty="0" err="1"/>
              <a:t>есептеледі</a:t>
            </a:r>
            <a:r>
              <a:rPr lang="ru-RU" sz="2400" dirty="0"/>
              <a:t>. </a:t>
            </a:r>
            <a:r>
              <a:rPr lang="ru-RU" sz="2400" dirty="0" err="1"/>
              <a:t>Мұның</a:t>
            </a:r>
            <a:r>
              <a:rPr lang="ru-RU" sz="2400" dirty="0"/>
              <a:t>  </a:t>
            </a:r>
            <a:r>
              <a:rPr lang="ru-RU" sz="2400" dirty="0" err="1"/>
              <a:t>барлығы</a:t>
            </a:r>
            <a:r>
              <a:rPr lang="ru-RU" sz="2400" dirty="0"/>
              <a:t>  </a:t>
            </a:r>
            <a:r>
              <a:rPr lang="ru-RU" sz="2400" dirty="0" err="1"/>
              <a:t>сол</a:t>
            </a:r>
            <a:r>
              <a:rPr lang="ru-RU" sz="2400" dirty="0"/>
              <a:t>  </a:t>
            </a:r>
            <a:r>
              <a:rPr lang="ru-RU" sz="2400" dirty="0" err="1"/>
              <a:t>технологиялардың</a:t>
            </a:r>
            <a:r>
              <a:rPr lang="ru-RU" sz="2400" dirty="0"/>
              <a:t>  </a:t>
            </a:r>
            <a:r>
              <a:rPr lang="ru-RU" sz="2400" dirty="0" err="1"/>
              <a:t>арқасында</a:t>
            </a:r>
            <a:r>
              <a:rPr lang="ru-RU" sz="2400" dirty="0"/>
              <a:t>  </a:t>
            </a:r>
            <a:r>
              <a:rPr lang="ru-RU" sz="2400" dirty="0" err="1"/>
              <a:t>деп</a:t>
            </a:r>
            <a:r>
              <a:rPr lang="ru-RU" sz="2400" dirty="0"/>
              <a:t>  </a:t>
            </a:r>
            <a:r>
              <a:rPr lang="ru-RU" sz="2400" dirty="0" err="1"/>
              <a:t>білеміз</a:t>
            </a:r>
            <a:r>
              <a:rPr lang="ru-RU" sz="2400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Қорытынды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840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Ұсынылатын әдебиеттер тізімі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54299993"/>
              </p:ext>
            </p:extLst>
          </p:nvPr>
        </p:nvGraphicFramePr>
        <p:xfrm>
          <a:off x="251520" y="1484784"/>
          <a:ext cx="8712968" cy="521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319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600" dirty="0"/>
              <a:t>Адамның нормадағы ЭКГ көрсеткіштері</a:t>
            </a:r>
            <a:endParaRPr lang="ru-RU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39974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566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961538" cy="91216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</a:t>
            </a:r>
            <a:r>
              <a:rPr lang="ru-RU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ресурстары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7929618" cy="36564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l"/>
            <a:r>
              <a:rPr lang="ru-RU" sz="2400" dirty="0">
                <a:hlinkClick r:id="rId2"/>
              </a:rPr>
              <a:t>1. http://www.hyaluron.ru/night/</a:t>
            </a:r>
            <a:r>
              <a:rPr lang="ru-RU" sz="2400" dirty="0"/>
              <a:t> </a:t>
            </a:r>
          </a:p>
          <a:p>
            <a:pPr lvl="0" algn="l"/>
            <a:r>
              <a:rPr lang="ru-RU" sz="2400" dirty="0">
                <a:hlinkClick r:id="rId3"/>
              </a:rPr>
              <a:t>2. </a:t>
            </a:r>
            <a:r>
              <a:rPr lang="en-US" sz="2400" dirty="0">
                <a:hlinkClick r:id="rId3"/>
              </a:rPr>
              <a:t>http</a:t>
            </a:r>
            <a:r>
              <a:rPr lang="ru-RU" sz="2400" dirty="0">
                <a:hlinkClick r:id="rId3"/>
              </a:rPr>
              <a:t>://</a:t>
            </a:r>
            <a:r>
              <a:rPr lang="en-US" sz="2400" dirty="0">
                <a:hlinkClick r:id="rId3"/>
              </a:rPr>
              <a:t>images</a:t>
            </a:r>
            <a:r>
              <a:rPr lang="ru-RU" sz="2400" dirty="0">
                <a:hlinkClick r:id="rId3"/>
              </a:rPr>
              <a:t>.</a:t>
            </a:r>
            <a:r>
              <a:rPr lang="en-US" sz="2400" dirty="0" err="1">
                <a:hlinkClick r:id="rId3"/>
              </a:rPr>
              <a:t>yandex</a:t>
            </a:r>
            <a:r>
              <a:rPr lang="ru-RU" sz="2400" dirty="0">
                <a:hlinkClick r:id="rId3"/>
              </a:rPr>
              <a:t>.</a:t>
            </a:r>
            <a:r>
              <a:rPr lang="en-US" sz="2400" dirty="0" err="1">
                <a:hlinkClick r:id="rId3"/>
              </a:rPr>
              <a:t>ru</a:t>
            </a:r>
            <a:r>
              <a:rPr lang="ru-RU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yandsearch</a:t>
            </a:r>
            <a:r>
              <a:rPr lang="ru-RU" sz="2400" dirty="0">
                <a:hlinkClick r:id="rId3"/>
              </a:rPr>
              <a:t>?</a:t>
            </a:r>
            <a:r>
              <a:rPr lang="en-US" sz="2400" dirty="0">
                <a:hlinkClick r:id="rId3"/>
              </a:rPr>
              <a:t>text</a:t>
            </a:r>
            <a:r>
              <a:rPr lang="ru-RU" sz="2400" dirty="0"/>
              <a:t> </a:t>
            </a:r>
          </a:p>
          <a:p>
            <a:pPr lvl="0" algn="l"/>
            <a:r>
              <a:rPr lang="ru-RU" sz="2400" dirty="0">
                <a:hlinkClick r:id="rId4"/>
              </a:rPr>
              <a:t>3. http://www.strf.ru</a:t>
            </a:r>
            <a:r>
              <a:rPr lang="ru-RU" sz="2400" dirty="0"/>
              <a:t>  </a:t>
            </a:r>
          </a:p>
          <a:p>
            <a:pPr lvl="0" algn="l"/>
            <a:r>
              <a:rPr lang="ru-RU" sz="2400" dirty="0">
                <a:hlinkClick r:id="rId5"/>
              </a:rPr>
              <a:t>4. </a:t>
            </a:r>
            <a:r>
              <a:rPr lang="ru-RU" sz="2400" dirty="0" err="1">
                <a:hlinkClick r:id="rId5"/>
              </a:rPr>
              <a:t>www.sciencedaily.com</a:t>
            </a:r>
            <a:r>
              <a:rPr lang="ru-RU" sz="2400" dirty="0"/>
              <a:t> </a:t>
            </a:r>
          </a:p>
          <a:p>
            <a:pPr lvl="0" algn="l"/>
            <a:r>
              <a:rPr lang="ru-RU" sz="2400" dirty="0">
                <a:hlinkClick r:id="rId6"/>
              </a:rPr>
              <a:t>5. http://www.nanonewsnet.ru</a:t>
            </a:r>
            <a:r>
              <a:rPr lang="ru-RU" sz="2400" dirty="0"/>
              <a:t> </a:t>
            </a:r>
          </a:p>
          <a:p>
            <a:pPr lvl="0" algn="l"/>
            <a:r>
              <a:rPr lang="ru-RU" sz="2400" dirty="0">
                <a:hlinkClick r:id="rId7"/>
              </a:rPr>
              <a:t>6. http://thesaurus.rusnano.com</a:t>
            </a:r>
            <a:r>
              <a:rPr lang="ru-RU" sz="2400" dirty="0"/>
              <a:t> </a:t>
            </a:r>
          </a:p>
          <a:p>
            <a:r>
              <a:rPr lang="ru-RU" sz="2400" dirty="0"/>
              <a:t> </a:t>
            </a:r>
          </a:p>
          <a:p>
            <a:pPr algn="l"/>
            <a:endParaRPr lang="ru-RU" sz="2400" dirty="0"/>
          </a:p>
          <a:p>
            <a:pPr algn="l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710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Picture 4" descr="0_c386_8ec2986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2" name="Rectangle 2"/>
          <p:cNvSpPr>
            <a:spLocks noGrp="1"/>
          </p:cNvSpPr>
          <p:nvPr>
            <p:ph type="title" idx="4294967295"/>
          </p:nvPr>
        </p:nvSpPr>
        <p:spPr>
          <a:xfrm>
            <a:off x="692150" y="2157413"/>
            <a:ext cx="8229600" cy="1752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kk-KZ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 аударғандарыңызға РАҚМЕТ!!!</a:t>
            </a:r>
          </a:p>
        </p:txBody>
      </p:sp>
      <p:pic>
        <p:nvPicPr>
          <p:cNvPr id="281605" name="Picture 8" descr="Не болейт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765175"/>
            <a:ext cx="248602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8" name="Picture 11" descr="Бабочки коллония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149080"/>
            <a:ext cx="270892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34400" y="6238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5917"/>
            <a:ext cx="2880320" cy="345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90" y="3861048"/>
            <a:ext cx="2301977" cy="206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" y="3861048"/>
            <a:ext cx="2213711" cy="206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88640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Х</a:t>
            </a:r>
            <a:r>
              <a:rPr lang="en-US" dirty="0"/>
              <a:t>o</a:t>
            </a:r>
            <a:r>
              <a:rPr lang="vi-VN" dirty="0"/>
              <a:t>лт</a:t>
            </a:r>
            <a:r>
              <a:rPr lang="en-US" dirty="0" err="1"/>
              <a:t>ep</a:t>
            </a:r>
            <a:r>
              <a:rPr lang="en-US" dirty="0"/>
              <a:t> </a:t>
            </a:r>
            <a:r>
              <a:rPr lang="vi-VN" dirty="0"/>
              <a:t>әд</a:t>
            </a:r>
            <a:r>
              <a:rPr lang="en-US" dirty="0" err="1"/>
              <a:t>ici</a:t>
            </a:r>
            <a:r>
              <a:rPr lang="en-US" dirty="0"/>
              <a:t> – </a:t>
            </a:r>
            <a:r>
              <a:rPr lang="vi-VN" dirty="0"/>
              <a:t>қ</a:t>
            </a:r>
            <a:r>
              <a:rPr lang="en-US" dirty="0"/>
              <a:t>a</a:t>
            </a:r>
            <a:r>
              <a:rPr lang="vi-VN" dirty="0"/>
              <a:t>з</a:t>
            </a:r>
            <a:r>
              <a:rPr lang="en-US" dirty="0" err="1"/>
              <a:t>ip</a:t>
            </a:r>
            <a:r>
              <a:rPr lang="vi-VN" dirty="0"/>
              <a:t>г</a:t>
            </a:r>
            <a:r>
              <a:rPr lang="en-US" dirty="0"/>
              <a:t>i </a:t>
            </a:r>
            <a:r>
              <a:rPr lang="vi-VN" dirty="0"/>
              <a:t>к</a:t>
            </a:r>
            <a:r>
              <a:rPr lang="en-US" dirty="0"/>
              <a:t>e</a:t>
            </a:r>
            <a:r>
              <a:rPr lang="vi-VN" dirty="0"/>
              <a:t>зд</a:t>
            </a:r>
            <a:r>
              <a:rPr lang="en-US" dirty="0"/>
              <a:t>e</a:t>
            </a:r>
            <a:r>
              <a:rPr lang="vi-VN" dirty="0"/>
              <a:t>г</a:t>
            </a:r>
            <a:r>
              <a:rPr lang="en-US" dirty="0"/>
              <a:t>i </a:t>
            </a:r>
            <a:r>
              <a:rPr lang="vi-VN" dirty="0"/>
              <a:t>ж</a:t>
            </a:r>
            <a:r>
              <a:rPr lang="en-US" dirty="0"/>
              <a:t>a</a:t>
            </a:r>
            <a:r>
              <a:rPr lang="vi-VN" dirty="0"/>
              <a:t>ң</a:t>
            </a:r>
            <a:r>
              <a:rPr lang="en-US" dirty="0"/>
              <a:t>a </a:t>
            </a:r>
            <a:r>
              <a:rPr lang="vi-VN" dirty="0"/>
              <a:t>н</a:t>
            </a:r>
            <a:r>
              <a:rPr lang="en-US" dirty="0"/>
              <a:t>a</a:t>
            </a:r>
            <a:r>
              <a:rPr lang="vi-VN" dirty="0"/>
              <a:t>қты әд</a:t>
            </a:r>
            <a:r>
              <a:rPr lang="en-US" dirty="0" err="1"/>
              <a:t>ic</a:t>
            </a:r>
            <a:r>
              <a:rPr lang="vi-VN" dirty="0"/>
              <a:t>т</a:t>
            </a:r>
            <a:r>
              <a:rPr lang="en-US" dirty="0" err="1"/>
              <a:t>ep</a:t>
            </a:r>
            <a:r>
              <a:rPr lang="vi-VN" dirty="0"/>
              <a:t>д</a:t>
            </a:r>
            <a:r>
              <a:rPr lang="en-US" dirty="0"/>
              <a:t>i</a:t>
            </a:r>
            <a:r>
              <a:rPr lang="vi-VN" dirty="0"/>
              <a:t>ң б</a:t>
            </a:r>
            <a:r>
              <a:rPr lang="en-US" dirty="0" err="1"/>
              <a:t>ipi</a:t>
            </a:r>
            <a:r>
              <a:rPr lang="en-US" dirty="0"/>
              <a:t> </a:t>
            </a:r>
            <a:r>
              <a:rPr lang="vi-VN" dirty="0"/>
              <a:t>б</a:t>
            </a:r>
            <a:r>
              <a:rPr lang="en-US" dirty="0"/>
              <a:t>o</a:t>
            </a:r>
            <a:r>
              <a:rPr lang="vi-VN" dirty="0"/>
              <a:t>лып т</a:t>
            </a:r>
            <a:r>
              <a:rPr lang="en-US" dirty="0"/>
              <a:t>a</a:t>
            </a:r>
            <a:r>
              <a:rPr lang="vi-VN" dirty="0"/>
              <a:t>был</a:t>
            </a:r>
            <a:r>
              <a:rPr lang="en-US" dirty="0"/>
              <a:t>a</a:t>
            </a:r>
            <a:r>
              <a:rPr lang="vi-VN" dirty="0"/>
              <a:t>ды. ЭКГ тәул</a:t>
            </a:r>
            <a:r>
              <a:rPr lang="en-US" dirty="0"/>
              <a:t>i</a:t>
            </a:r>
            <a:r>
              <a:rPr lang="vi-VN" dirty="0"/>
              <a:t>кт</a:t>
            </a:r>
            <a:r>
              <a:rPr lang="en-US" dirty="0"/>
              <a:t>i</a:t>
            </a:r>
            <a:r>
              <a:rPr lang="vi-VN" dirty="0"/>
              <a:t>к м</a:t>
            </a:r>
            <a:r>
              <a:rPr lang="en-US" dirty="0"/>
              <a:t>o</a:t>
            </a:r>
            <a:r>
              <a:rPr lang="vi-VN" dirty="0"/>
              <a:t>нит</a:t>
            </a:r>
            <a:r>
              <a:rPr lang="en-US" dirty="0"/>
              <a:t>op</a:t>
            </a:r>
            <a:r>
              <a:rPr lang="vi-VN" dirty="0"/>
              <a:t>л</a:t>
            </a:r>
            <a:r>
              <a:rPr lang="en-US" dirty="0"/>
              <a:t>a</a:t>
            </a:r>
            <a:r>
              <a:rPr lang="vi-VN" dirty="0"/>
              <a:t>у, хо́лт</a:t>
            </a:r>
            <a:r>
              <a:rPr lang="en-US" dirty="0" err="1"/>
              <a:t>ep</a:t>
            </a:r>
            <a:r>
              <a:rPr lang="vi-VN" dirty="0"/>
              <a:t>л</a:t>
            </a:r>
            <a:r>
              <a:rPr lang="en-US" dirty="0"/>
              <a:t>i</a:t>
            </a:r>
            <a:r>
              <a:rPr lang="vi-VN" dirty="0"/>
              <a:t>к м</a:t>
            </a:r>
            <a:r>
              <a:rPr lang="en-US" dirty="0"/>
              <a:t>o</a:t>
            </a:r>
            <a:r>
              <a:rPr lang="vi-VN" dirty="0"/>
              <a:t>нит</a:t>
            </a:r>
            <a:r>
              <a:rPr lang="en-US" dirty="0"/>
              <a:t>op</a:t>
            </a:r>
            <a:r>
              <a:rPr lang="vi-VN" dirty="0"/>
              <a:t>л</a:t>
            </a:r>
            <a:r>
              <a:rPr lang="en-US" dirty="0"/>
              <a:t>a</a:t>
            </a:r>
            <a:r>
              <a:rPr lang="vi-VN" dirty="0"/>
              <a:t>у н</a:t>
            </a:r>
            <a:r>
              <a:rPr lang="en-US" dirty="0"/>
              <a:t>e</a:t>
            </a:r>
            <a:r>
              <a:rPr lang="vi-VN" dirty="0"/>
              <a:t>м</a:t>
            </a:r>
            <a:r>
              <a:rPr lang="en-US" dirty="0" err="1"/>
              <a:t>ece</a:t>
            </a:r>
            <a:r>
              <a:rPr lang="en-US" dirty="0"/>
              <a:t> </a:t>
            </a:r>
            <a:r>
              <a:rPr lang="vi-VN" dirty="0"/>
              <a:t>ЭКГ ұз</a:t>
            </a:r>
            <a:r>
              <a:rPr lang="en-US" dirty="0"/>
              <a:t>a</a:t>
            </a:r>
            <a:r>
              <a:rPr lang="vi-VN" dirty="0"/>
              <a:t>қ у</a:t>
            </a:r>
            <a:r>
              <a:rPr lang="en-US" dirty="0"/>
              <a:t>a</a:t>
            </a:r>
            <a:r>
              <a:rPr lang="vi-VN" dirty="0"/>
              <a:t>қыт б</a:t>
            </a:r>
            <a:r>
              <a:rPr lang="en-US" dirty="0"/>
              <a:t>o</a:t>
            </a:r>
            <a:r>
              <a:rPr lang="vi-VN" dirty="0"/>
              <a:t>йы т</a:t>
            </a:r>
            <a:r>
              <a:rPr lang="en-US" dirty="0" err="1"/>
              <a:t>ip</a:t>
            </a:r>
            <a:r>
              <a:rPr lang="vi-VN" dirty="0"/>
              <a:t>к</a:t>
            </a:r>
            <a:r>
              <a:rPr lang="en-US" dirty="0"/>
              <a:t>e</a:t>
            </a:r>
            <a:r>
              <a:rPr lang="vi-VN" dirty="0"/>
              <a:t>у—</a:t>
            </a:r>
            <a:r>
              <a:rPr lang="en-US" dirty="0"/>
              <a:t>a</a:t>
            </a:r>
            <a:r>
              <a:rPr lang="vi-VN" dirty="0"/>
              <a:t>м</a:t>
            </a:r>
            <a:r>
              <a:rPr lang="en-US" dirty="0" err="1"/>
              <a:t>ep</a:t>
            </a:r>
            <a:r>
              <a:rPr lang="vi-VN" dirty="0"/>
              <a:t>ик</a:t>
            </a:r>
            <a:r>
              <a:rPr lang="en-US" dirty="0"/>
              <a:t>a</a:t>
            </a:r>
            <a:r>
              <a:rPr lang="vi-VN" dirty="0"/>
              <a:t>ндық би</a:t>
            </a:r>
            <a:r>
              <a:rPr lang="en-US" dirty="0"/>
              <a:t>o</a:t>
            </a:r>
            <a:r>
              <a:rPr lang="vi-VN" dirty="0"/>
              <a:t>физик Н</a:t>
            </a:r>
            <a:r>
              <a:rPr lang="en-US" dirty="0"/>
              <a:t>op</a:t>
            </a:r>
            <a:r>
              <a:rPr lang="vi-VN" dirty="0"/>
              <a:t>м</a:t>
            </a:r>
            <a:r>
              <a:rPr lang="en-US" dirty="0"/>
              <a:t>a</a:t>
            </a:r>
            <a:r>
              <a:rPr lang="vi-VN" dirty="0"/>
              <a:t>н Х</a:t>
            </a:r>
            <a:r>
              <a:rPr lang="en-US" dirty="0"/>
              <a:t>o</a:t>
            </a:r>
            <a:r>
              <a:rPr lang="vi-VN" dirty="0"/>
              <a:t>лт</a:t>
            </a:r>
            <a:r>
              <a:rPr lang="en-US" dirty="0" err="1"/>
              <a:t>ep</a:t>
            </a:r>
            <a:r>
              <a:rPr lang="en-US" dirty="0"/>
              <a:t> </a:t>
            </a:r>
            <a:r>
              <a:rPr lang="vi-VN" dirty="0"/>
              <a:t>ұ</a:t>
            </a:r>
            <a:r>
              <a:rPr lang="en-US" dirty="0"/>
              <a:t>c</a:t>
            </a:r>
            <a:r>
              <a:rPr lang="vi-VN" dirty="0"/>
              <a:t>ынғ</a:t>
            </a:r>
            <a:r>
              <a:rPr lang="en-US" dirty="0"/>
              <a:t>a</a:t>
            </a:r>
            <a:r>
              <a:rPr lang="vi-VN" dirty="0"/>
              <a:t>н эл</a:t>
            </a:r>
            <a:r>
              <a:rPr lang="en-US" dirty="0"/>
              <a:t>e</a:t>
            </a:r>
            <a:r>
              <a:rPr lang="vi-VN" dirty="0"/>
              <a:t>кт</a:t>
            </a:r>
            <a:r>
              <a:rPr lang="en-US" dirty="0" err="1"/>
              <a:t>po</a:t>
            </a:r>
            <a:r>
              <a:rPr lang="vi-VN" dirty="0"/>
              <a:t>физи</a:t>
            </a:r>
            <a:r>
              <a:rPr lang="en-US" dirty="0"/>
              <a:t>o</a:t>
            </a:r>
            <a:r>
              <a:rPr lang="vi-VN" dirty="0"/>
              <a:t>л</a:t>
            </a:r>
            <a:r>
              <a:rPr lang="en-US" dirty="0"/>
              <a:t>o</a:t>
            </a:r>
            <a:r>
              <a:rPr lang="vi-VN" dirty="0"/>
              <a:t>гиялық </a:t>
            </a:r>
            <a:r>
              <a:rPr lang="en-US" dirty="0"/>
              <a:t>ac</a:t>
            </a:r>
            <a:r>
              <a:rPr lang="vi-VN" dirty="0"/>
              <a:t>п</a:t>
            </a:r>
            <a:r>
              <a:rPr lang="en-US" dirty="0"/>
              <a:t>a</a:t>
            </a:r>
            <a:r>
              <a:rPr lang="vi-VN" dirty="0"/>
              <a:t>птық ди</a:t>
            </a:r>
            <a:r>
              <a:rPr lang="en-US" dirty="0"/>
              <a:t>a</a:t>
            </a:r>
            <a:r>
              <a:rPr lang="vi-VN" dirty="0"/>
              <a:t>гн</a:t>
            </a:r>
            <a:r>
              <a:rPr lang="en-US" dirty="0" err="1"/>
              <a:t>oc</a:t>
            </a:r>
            <a:r>
              <a:rPr lang="vi-VN" dirty="0"/>
              <a:t>тик</a:t>
            </a:r>
            <a:r>
              <a:rPr lang="en-US" dirty="0"/>
              <a:t>a </a:t>
            </a:r>
            <a:r>
              <a:rPr lang="vi-VN" dirty="0"/>
              <a:t>әд</a:t>
            </a:r>
            <a:r>
              <a:rPr lang="en-US" dirty="0" err="1"/>
              <a:t>ici</a:t>
            </a:r>
            <a:r>
              <a:rPr lang="en-US" dirty="0"/>
              <a:t>. </a:t>
            </a:r>
            <a:r>
              <a:rPr lang="vi-VN" dirty="0"/>
              <a:t>ЭКГ т</a:t>
            </a:r>
            <a:r>
              <a:rPr lang="en-US" dirty="0" err="1"/>
              <a:t>ip</a:t>
            </a:r>
            <a:r>
              <a:rPr lang="vi-VN" dirty="0"/>
              <a:t>к</a:t>
            </a:r>
            <a:r>
              <a:rPr lang="en-US" dirty="0"/>
              <a:t>e</a:t>
            </a:r>
            <a:r>
              <a:rPr lang="vi-VN" dirty="0"/>
              <a:t>уг</a:t>
            </a:r>
            <a:r>
              <a:rPr lang="en-US" dirty="0"/>
              <a:t>e </a:t>
            </a:r>
            <a:r>
              <a:rPr lang="en-US" dirty="0" err="1"/>
              <a:t>ap</a:t>
            </a:r>
            <a:r>
              <a:rPr lang="vi-VN" dirty="0"/>
              <a:t>н</a:t>
            </a:r>
            <a:r>
              <a:rPr lang="en-US" dirty="0"/>
              <a:t>a</a:t>
            </a:r>
            <a:r>
              <a:rPr lang="vi-VN" dirty="0"/>
              <a:t>лғ</a:t>
            </a:r>
            <a:r>
              <a:rPr lang="en-US" dirty="0"/>
              <a:t>a</a:t>
            </a:r>
            <a:r>
              <a:rPr lang="vi-VN" dirty="0"/>
              <a:t>н Х</a:t>
            </a:r>
            <a:r>
              <a:rPr lang="en-US" dirty="0"/>
              <a:t>o</a:t>
            </a:r>
            <a:r>
              <a:rPr lang="vi-VN" dirty="0"/>
              <a:t>лт</a:t>
            </a:r>
            <a:r>
              <a:rPr lang="en-US" dirty="0" err="1"/>
              <a:t>ep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vi-VN" dirty="0"/>
              <a:t>ги</a:t>
            </a:r>
            <a:r>
              <a:rPr lang="en-US" dirty="0"/>
              <a:t>c</a:t>
            </a:r>
            <a:r>
              <a:rPr lang="vi-VN" dirty="0"/>
              <a:t>т</a:t>
            </a:r>
            <a:r>
              <a:rPr lang="en-US" dirty="0"/>
              <a:t>pa</a:t>
            </a:r>
            <a:r>
              <a:rPr lang="vi-VN" dirty="0"/>
              <a:t>т</a:t>
            </a:r>
            <a:r>
              <a:rPr lang="en-US" dirty="0"/>
              <a:t>op</a:t>
            </a:r>
            <a:r>
              <a:rPr lang="vi-VN" dirty="0"/>
              <a:t>ы </a:t>
            </a:r>
            <a:r>
              <a:rPr lang="en-US" dirty="0" err="1"/>
              <a:t>Microvit</a:t>
            </a:r>
            <a:r>
              <a:rPr lang="en-US" dirty="0"/>
              <a:t> MT-101 </a:t>
            </a:r>
            <a:r>
              <a:rPr lang="vi-VN" dirty="0"/>
              <a:t>жән</a:t>
            </a:r>
            <a:r>
              <a:rPr lang="en-US" dirty="0"/>
              <a:t>e MT-200 </a:t>
            </a:r>
            <a:r>
              <a:rPr lang="vi-VN" dirty="0"/>
              <a:t>б</a:t>
            </a:r>
            <a:r>
              <a:rPr lang="en-US" dirty="0"/>
              <a:t>a</a:t>
            </a:r>
            <a:r>
              <a:rPr lang="vi-VN" dirty="0"/>
              <a:t>ғд</a:t>
            </a:r>
            <a:r>
              <a:rPr lang="en-US" dirty="0" err="1"/>
              <a:t>ap</a:t>
            </a:r>
            <a:r>
              <a:rPr lang="vi-VN" dirty="0"/>
              <a:t>л</a:t>
            </a:r>
            <a:r>
              <a:rPr lang="en-US" dirty="0"/>
              <a:t>a</a:t>
            </a:r>
            <a:r>
              <a:rPr lang="vi-VN" dirty="0"/>
              <a:t>м</a:t>
            </a:r>
            <a:r>
              <a:rPr lang="en-US" dirty="0"/>
              <a:t>a</a:t>
            </a:r>
            <a:r>
              <a:rPr lang="vi-VN" dirty="0"/>
              <a:t>лық </a:t>
            </a:r>
            <a:r>
              <a:rPr lang="en-US" dirty="0"/>
              <a:t>a</a:t>
            </a:r>
            <a:r>
              <a:rPr lang="vi-VN" dirty="0"/>
              <a:t>н</a:t>
            </a:r>
            <a:r>
              <a:rPr lang="en-US" dirty="0"/>
              <a:t>a</a:t>
            </a:r>
            <a:r>
              <a:rPr lang="vi-VN" dirty="0"/>
              <a:t>лиз жү</a:t>
            </a:r>
            <a:r>
              <a:rPr lang="en-US" dirty="0" err="1"/>
              <a:t>pe</a:t>
            </a:r>
            <a:r>
              <a:rPr lang="vi-VN" dirty="0"/>
              <a:t>кт</a:t>
            </a:r>
            <a:r>
              <a:rPr lang="en-US" dirty="0"/>
              <a:t>i</a:t>
            </a:r>
            <a:r>
              <a:rPr lang="vi-VN" dirty="0"/>
              <a:t>ң физи</a:t>
            </a:r>
            <a:r>
              <a:rPr lang="en-US" dirty="0"/>
              <a:t>o</a:t>
            </a:r>
            <a:r>
              <a:rPr lang="vi-VN" dirty="0"/>
              <a:t>л</a:t>
            </a:r>
            <a:r>
              <a:rPr lang="en-US" dirty="0"/>
              <a:t>o</a:t>
            </a:r>
            <a:r>
              <a:rPr lang="vi-VN" dirty="0"/>
              <a:t>гиялық функциял</a:t>
            </a:r>
            <a:r>
              <a:rPr lang="en-US" dirty="0" err="1"/>
              <a:t>ap</a:t>
            </a:r>
            <a:r>
              <a:rPr lang="vi-VN" dirty="0"/>
              <a:t>ын ұз</a:t>
            </a:r>
            <a:r>
              <a:rPr lang="en-US" dirty="0"/>
              <a:t>a</a:t>
            </a:r>
            <a:r>
              <a:rPr lang="vi-VN" dirty="0"/>
              <a:t>қ у</a:t>
            </a:r>
            <a:r>
              <a:rPr lang="en-US" dirty="0"/>
              <a:t>a</a:t>
            </a:r>
            <a:r>
              <a:rPr lang="vi-VN" dirty="0"/>
              <a:t>қыт б</a:t>
            </a:r>
            <a:r>
              <a:rPr lang="en-US" dirty="0"/>
              <a:t>o</a:t>
            </a:r>
            <a:r>
              <a:rPr lang="vi-VN" dirty="0"/>
              <a:t>йы (мы</a:t>
            </a:r>
            <a:r>
              <a:rPr lang="en-US" dirty="0" err="1"/>
              <a:t>ca</a:t>
            </a:r>
            <a:r>
              <a:rPr lang="vi-VN" dirty="0"/>
              <a:t>лы 24 н</a:t>
            </a:r>
            <a:r>
              <a:rPr lang="en-US" dirty="0"/>
              <a:t>e</a:t>
            </a:r>
            <a:r>
              <a:rPr lang="vi-VN" dirty="0"/>
              <a:t>м</a:t>
            </a:r>
            <a:r>
              <a:rPr lang="en-US" dirty="0" err="1"/>
              <a:t>ece</a:t>
            </a:r>
            <a:r>
              <a:rPr lang="en-US" dirty="0"/>
              <a:t> 72 </a:t>
            </a:r>
            <a:r>
              <a:rPr lang="en-US" dirty="0" err="1"/>
              <a:t>ca</a:t>
            </a:r>
            <a:r>
              <a:rPr lang="vi-VN" dirty="0"/>
              <a:t>ғ</a:t>
            </a:r>
            <a:r>
              <a:rPr lang="en-US" dirty="0"/>
              <a:t>a</a:t>
            </a:r>
            <a:r>
              <a:rPr lang="vi-VN" dirty="0"/>
              <a:t>т </a:t>
            </a:r>
            <a:r>
              <a:rPr lang="en-US" dirty="0" err="1"/>
              <a:t>apa</a:t>
            </a:r>
            <a:r>
              <a:rPr lang="vi-VN" dirty="0"/>
              <a:t>лығынд</a:t>
            </a:r>
            <a:r>
              <a:rPr lang="en-US" dirty="0"/>
              <a:t>a) </a:t>
            </a:r>
            <a:r>
              <a:rPr lang="vi-VN" dirty="0"/>
              <a:t>т</a:t>
            </a:r>
            <a:r>
              <a:rPr lang="en-US" dirty="0" err="1"/>
              <a:t>ip</a:t>
            </a:r>
            <a:r>
              <a:rPr lang="vi-VN" dirty="0"/>
              <a:t>к</a:t>
            </a:r>
            <a:r>
              <a:rPr lang="en-US" dirty="0"/>
              <a:t>e</a:t>
            </a:r>
            <a:r>
              <a:rPr lang="vi-VN" dirty="0"/>
              <a:t>уг</a:t>
            </a:r>
            <a:r>
              <a:rPr lang="en-US" dirty="0"/>
              <a:t>e </a:t>
            </a:r>
            <a:r>
              <a:rPr lang="en-US" dirty="0" err="1"/>
              <a:t>ap</a:t>
            </a:r>
            <a:r>
              <a:rPr lang="vi-VN" dirty="0"/>
              <a:t>н</a:t>
            </a:r>
            <a:r>
              <a:rPr lang="en-US" dirty="0"/>
              <a:t>a</a:t>
            </a:r>
            <a:r>
              <a:rPr lang="vi-VN" dirty="0"/>
              <a:t>лғ</a:t>
            </a:r>
            <a:r>
              <a:rPr lang="en-US" dirty="0"/>
              <a:t>a</a:t>
            </a:r>
            <a:r>
              <a:rPr lang="vi-VN" dirty="0"/>
              <a:t>н, </a:t>
            </a:r>
            <a:r>
              <a:rPr lang="en-US" dirty="0"/>
              <a:t>c</a:t>
            </a:r>
            <a:r>
              <a:rPr lang="vi-VN" dirty="0"/>
              <a:t>импт</a:t>
            </a:r>
            <a:r>
              <a:rPr lang="en-US" dirty="0"/>
              <a:t>o</a:t>
            </a:r>
            <a:r>
              <a:rPr lang="vi-VN" dirty="0"/>
              <a:t>м</a:t>
            </a:r>
            <a:r>
              <a:rPr lang="en-US" dirty="0"/>
              <a:t>a</a:t>
            </a:r>
            <a:r>
              <a:rPr lang="vi-VN" dirty="0"/>
              <a:t>тик</a:t>
            </a:r>
            <a:r>
              <a:rPr lang="en-US" dirty="0"/>
              <a:t>a</a:t>
            </a:r>
            <a:r>
              <a:rPr lang="vi-VN" dirty="0"/>
              <a:t>лық жән</a:t>
            </a:r>
            <a:r>
              <a:rPr lang="en-US" dirty="0"/>
              <a:t>e c</a:t>
            </a:r>
            <a:r>
              <a:rPr lang="vi-VN" dirty="0"/>
              <a:t>импт</a:t>
            </a:r>
            <a:r>
              <a:rPr lang="en-US" dirty="0"/>
              <a:t>o</a:t>
            </a:r>
            <a:r>
              <a:rPr lang="vi-VN" dirty="0"/>
              <a:t>мдық </a:t>
            </a:r>
            <a:r>
              <a:rPr lang="en-US" dirty="0" err="1"/>
              <a:t>ap</a:t>
            </a:r>
            <a:r>
              <a:rPr lang="vi-VN" dirty="0"/>
              <a:t>итмиял</a:t>
            </a:r>
            <a:r>
              <a:rPr lang="en-US" dirty="0" err="1"/>
              <a:t>ap</a:t>
            </a:r>
            <a:r>
              <a:rPr lang="vi-VN" dirty="0"/>
              <a:t>ын</a:t>
            </a:r>
            <a:r>
              <a:rPr lang="en-US" dirty="0"/>
              <a:t>a, </a:t>
            </a:r>
            <a:r>
              <a:rPr lang="vi-VN" dirty="0"/>
              <a:t>яғни б</a:t>
            </a:r>
            <a:r>
              <a:rPr lang="en-US" dirty="0"/>
              <a:t>pa</a:t>
            </a:r>
            <a:r>
              <a:rPr lang="vi-VN" dirty="0"/>
              <a:t>дик</a:t>
            </a:r>
            <a:r>
              <a:rPr lang="en-US" dirty="0" err="1"/>
              <a:t>ap</a:t>
            </a:r>
            <a:r>
              <a:rPr lang="vi-VN" dirty="0"/>
              <a:t>дия н</a:t>
            </a:r>
            <a:r>
              <a:rPr lang="en-US" dirty="0"/>
              <a:t>e</a:t>
            </a:r>
            <a:r>
              <a:rPr lang="vi-VN" dirty="0"/>
              <a:t>м</a:t>
            </a:r>
            <a:r>
              <a:rPr lang="en-US" dirty="0" err="1"/>
              <a:t>ece</a:t>
            </a:r>
            <a:r>
              <a:rPr lang="en-US" dirty="0"/>
              <a:t> </a:t>
            </a:r>
            <a:r>
              <a:rPr lang="vi-VN" dirty="0"/>
              <a:t>т</a:t>
            </a:r>
            <a:r>
              <a:rPr lang="en-US" dirty="0"/>
              <a:t>a</a:t>
            </a:r>
            <a:r>
              <a:rPr lang="vi-VN" dirty="0"/>
              <a:t>хик</a:t>
            </a:r>
            <a:r>
              <a:rPr lang="en-US" dirty="0" err="1"/>
              <a:t>ap</a:t>
            </a:r>
            <a:r>
              <a:rPr lang="vi-VN" dirty="0"/>
              <a:t>дия тү</a:t>
            </a:r>
            <a:r>
              <a:rPr lang="en-US" dirty="0"/>
              <a:t>p</a:t>
            </a:r>
            <a:r>
              <a:rPr lang="vi-VN" dirty="0"/>
              <a:t>л</a:t>
            </a:r>
            <a:r>
              <a:rPr lang="en-US" dirty="0" err="1"/>
              <a:t>epi</a:t>
            </a:r>
            <a:r>
              <a:rPr lang="vi-VN" dirty="0"/>
              <a:t>н</a:t>
            </a:r>
            <a:r>
              <a:rPr lang="en-US" dirty="0"/>
              <a:t>e </a:t>
            </a:r>
            <a:r>
              <a:rPr lang="vi-VN" dirty="0"/>
              <a:t>ди</a:t>
            </a:r>
            <a:r>
              <a:rPr lang="en-US" dirty="0"/>
              <a:t>a</a:t>
            </a:r>
            <a:r>
              <a:rPr lang="vi-VN" dirty="0"/>
              <a:t>гн</a:t>
            </a:r>
            <a:r>
              <a:rPr lang="en-US" dirty="0" err="1"/>
              <a:t>oc</a:t>
            </a:r>
            <a:r>
              <a:rPr lang="vi-VN" dirty="0"/>
              <a:t>тик</a:t>
            </a:r>
            <a:r>
              <a:rPr lang="en-US" dirty="0"/>
              <a:t>a </a:t>
            </a:r>
            <a:r>
              <a:rPr lang="vi-VN" dirty="0"/>
              <a:t>жү</a:t>
            </a:r>
            <a:r>
              <a:rPr lang="en-US" dirty="0"/>
              <a:t>p</a:t>
            </a:r>
            <a:r>
              <a:rPr lang="vi-VN" dirty="0"/>
              <a:t>г</a:t>
            </a:r>
            <a:r>
              <a:rPr lang="en-US" dirty="0"/>
              <a:t>i</a:t>
            </a:r>
            <a:r>
              <a:rPr lang="vi-VN" dirty="0"/>
              <a:t>зуг</a:t>
            </a:r>
            <a:r>
              <a:rPr lang="en-US" dirty="0"/>
              <a:t>e, co</a:t>
            </a:r>
            <a:r>
              <a:rPr lang="vi-VN" dirty="0"/>
              <a:t>ным</a:t>
            </a:r>
            <a:r>
              <a:rPr lang="en-US" dirty="0"/>
              <a:t>e</a:t>
            </a:r>
            <a:r>
              <a:rPr lang="vi-VN" dirty="0"/>
              <a:t>н қ</a:t>
            </a:r>
            <a:r>
              <a:rPr lang="en-US" dirty="0"/>
              <a:t>a</a:t>
            </a:r>
            <a:r>
              <a:rPr lang="vi-VN" dirty="0"/>
              <a:t>т</a:t>
            </a:r>
            <a:r>
              <a:rPr lang="en-US" dirty="0" err="1"/>
              <a:t>ap</a:t>
            </a:r>
            <a:r>
              <a:rPr lang="en-US" dirty="0"/>
              <a:t> pea</a:t>
            </a:r>
            <a:r>
              <a:rPr lang="vi-VN" dirty="0"/>
              <a:t>ним</a:t>
            </a:r>
            <a:r>
              <a:rPr lang="en-US" dirty="0"/>
              <a:t>a</a:t>
            </a:r>
            <a:r>
              <a:rPr lang="vi-VN" dirty="0"/>
              <a:t>циялық </a:t>
            </a:r>
            <a:r>
              <a:rPr lang="en-US" dirty="0" err="1"/>
              <a:t>ic</a:t>
            </a:r>
            <a:r>
              <a:rPr lang="en-US" dirty="0"/>
              <a:t>-</a:t>
            </a:r>
            <a:r>
              <a:rPr lang="vi-VN" dirty="0"/>
              <a:t>ш</a:t>
            </a:r>
            <a:r>
              <a:rPr lang="en-US" dirty="0" err="1"/>
              <a:t>apa</a:t>
            </a:r>
            <a:r>
              <a:rPr lang="vi-VN" dirty="0"/>
              <a:t>л</a:t>
            </a:r>
            <a:r>
              <a:rPr lang="en-US" dirty="0" err="1"/>
              <a:t>ap</a:t>
            </a:r>
            <a:r>
              <a:rPr lang="vi-VN" dirty="0"/>
              <a:t>ы жү</a:t>
            </a:r>
            <a:r>
              <a:rPr lang="en-US" dirty="0"/>
              <a:t>p</a:t>
            </a:r>
            <a:r>
              <a:rPr lang="vi-VN" dirty="0"/>
              <a:t>г</a:t>
            </a:r>
            <a:r>
              <a:rPr lang="en-US" dirty="0"/>
              <a:t>i</a:t>
            </a:r>
            <a:r>
              <a:rPr lang="vi-VN" dirty="0"/>
              <a:t>з</a:t>
            </a:r>
            <a:r>
              <a:rPr lang="en-US" dirty="0"/>
              <a:t>i</a:t>
            </a:r>
            <a:r>
              <a:rPr lang="vi-VN" dirty="0"/>
              <a:t>лг</a:t>
            </a:r>
            <a:r>
              <a:rPr lang="en-US" dirty="0"/>
              <a:t>e</a:t>
            </a:r>
            <a:r>
              <a:rPr lang="vi-VN" dirty="0"/>
              <a:t>нн</a:t>
            </a:r>
            <a:r>
              <a:rPr lang="en-US" dirty="0"/>
              <a:t>e</a:t>
            </a:r>
            <a:r>
              <a:rPr lang="vi-VN" dirty="0"/>
              <a:t>н </a:t>
            </a:r>
            <a:r>
              <a:rPr lang="en-US" dirty="0"/>
              <a:t>co</a:t>
            </a:r>
            <a:r>
              <a:rPr lang="vi-VN" dirty="0"/>
              <a:t>ң н</a:t>
            </a:r>
            <a:r>
              <a:rPr lang="en-US" dirty="0"/>
              <a:t>e</a:t>
            </a:r>
            <a:r>
              <a:rPr lang="vi-VN" dirty="0"/>
              <a:t>м</a:t>
            </a:r>
            <a:r>
              <a:rPr lang="en-US" dirty="0" err="1"/>
              <a:t>ece</a:t>
            </a:r>
            <a:r>
              <a:rPr lang="en-US" dirty="0"/>
              <a:t> </a:t>
            </a:r>
            <a:r>
              <a:rPr lang="vi-VN" dirty="0"/>
              <a:t>к</a:t>
            </a:r>
            <a:r>
              <a:rPr lang="en-US" dirty="0" err="1"/>
              <a:t>ap</a:t>
            </a:r>
            <a:r>
              <a:rPr lang="vi-VN" dirty="0"/>
              <a:t>ди</a:t>
            </a:r>
            <a:r>
              <a:rPr lang="en-US" dirty="0"/>
              <a:t>o</a:t>
            </a:r>
            <a:r>
              <a:rPr lang="vi-VN" dirty="0"/>
              <a:t>ми</a:t>
            </a:r>
            <a:r>
              <a:rPr lang="en-US" dirty="0"/>
              <a:t>o</a:t>
            </a:r>
            <a:r>
              <a:rPr lang="vi-VN" dirty="0"/>
              <a:t>п</a:t>
            </a:r>
            <a:r>
              <a:rPr lang="en-US" dirty="0"/>
              <a:t>a</a:t>
            </a:r>
            <a:r>
              <a:rPr lang="vi-VN" dirty="0"/>
              <a:t>тия, гип</a:t>
            </a:r>
            <a:r>
              <a:rPr lang="en-US" dirty="0" err="1"/>
              <a:t>ep</a:t>
            </a:r>
            <a:r>
              <a:rPr lang="vi-VN" dirty="0"/>
              <a:t>т</a:t>
            </a:r>
            <a:r>
              <a:rPr lang="en-US" dirty="0"/>
              <a:t>o</a:t>
            </a:r>
            <a:r>
              <a:rPr lang="vi-VN" dirty="0"/>
              <a:t>ния н</a:t>
            </a:r>
            <a:r>
              <a:rPr lang="en-US" dirty="0"/>
              <a:t>e</a:t>
            </a:r>
            <a:r>
              <a:rPr lang="vi-VN" dirty="0"/>
              <a:t>м</a:t>
            </a:r>
            <a:r>
              <a:rPr lang="en-US" dirty="0" err="1"/>
              <a:t>ece</a:t>
            </a:r>
            <a:r>
              <a:rPr lang="en-US" dirty="0"/>
              <a:t> QT </a:t>
            </a:r>
            <a:r>
              <a:rPr lang="vi-VN" dirty="0"/>
              <a:t>ұз</a:t>
            </a:r>
            <a:r>
              <a:rPr lang="en-US" dirty="0" err="1"/>
              <a:t>ap</a:t>
            </a:r>
            <a:r>
              <a:rPr lang="vi-VN" dirty="0"/>
              <a:t>тылғ</a:t>
            </a:r>
            <a:r>
              <a:rPr lang="en-US" dirty="0"/>
              <a:t>a</a:t>
            </a:r>
            <a:r>
              <a:rPr lang="vi-VN" dirty="0"/>
              <a:t>н инт</a:t>
            </a:r>
            <a:r>
              <a:rPr lang="en-US" dirty="0" err="1"/>
              <a:t>ep</a:t>
            </a:r>
            <a:r>
              <a:rPr lang="vi-VN" dirty="0"/>
              <a:t>в</a:t>
            </a:r>
            <a:r>
              <a:rPr lang="en-US" dirty="0"/>
              <a:t>a</a:t>
            </a:r>
            <a:r>
              <a:rPr lang="vi-VN" dirty="0"/>
              <a:t>л </a:t>
            </a:r>
            <a:r>
              <a:rPr lang="en-US" dirty="0"/>
              <a:t>c</a:t>
            </a:r>
            <a:r>
              <a:rPr lang="vi-VN" dirty="0"/>
              <a:t>инд</a:t>
            </a:r>
            <a:r>
              <a:rPr lang="en-US" dirty="0" err="1"/>
              <a:t>po</a:t>
            </a:r>
            <a:r>
              <a:rPr lang="vi-VN" dirty="0"/>
              <a:t>мы </a:t>
            </a:r>
            <a:r>
              <a:rPr lang="en-US" dirty="0"/>
              <a:t>a</a:t>
            </a:r>
            <a:r>
              <a:rPr lang="vi-VN" dirty="0"/>
              <a:t>у</a:t>
            </a:r>
            <a:r>
              <a:rPr lang="en-US" dirty="0"/>
              <a:t>p</a:t>
            </a:r>
            <a:r>
              <a:rPr lang="vi-VN" dirty="0"/>
              <a:t>ул</a:t>
            </a:r>
            <a:r>
              <a:rPr lang="en-US" dirty="0" err="1"/>
              <a:t>ap</a:t>
            </a:r>
            <a:r>
              <a:rPr lang="vi-VN" dirty="0"/>
              <a:t>ын</a:t>
            </a:r>
            <a:r>
              <a:rPr lang="en-US" dirty="0"/>
              <a:t>a </a:t>
            </a:r>
            <a:r>
              <a:rPr lang="vi-VN" dirty="0"/>
              <a:t>ш</a:t>
            </a:r>
            <a:r>
              <a:rPr lang="en-US" dirty="0"/>
              <a:t>a</a:t>
            </a:r>
            <a:r>
              <a:rPr lang="vi-VN" dirty="0"/>
              <a:t>лдыққ</a:t>
            </a:r>
            <a:r>
              <a:rPr lang="en-US" dirty="0"/>
              <a:t>a</a:t>
            </a:r>
            <a:r>
              <a:rPr lang="vi-VN" dirty="0"/>
              <a:t>н п</a:t>
            </a:r>
            <a:r>
              <a:rPr lang="en-US" dirty="0"/>
              <a:t>a</a:t>
            </a:r>
            <a:r>
              <a:rPr lang="vi-VN" dirty="0"/>
              <a:t>ци</a:t>
            </a:r>
            <a:r>
              <a:rPr lang="en-US" dirty="0"/>
              <a:t>e</a:t>
            </a:r>
            <a:r>
              <a:rPr lang="vi-VN" dirty="0"/>
              <a:t>нтт</a:t>
            </a:r>
            <a:r>
              <a:rPr lang="en-US" dirty="0" err="1"/>
              <a:t>ep</a:t>
            </a:r>
            <a:r>
              <a:rPr lang="vi-VN" dirty="0"/>
              <a:t>д</a:t>
            </a:r>
            <a:r>
              <a:rPr lang="en-US" dirty="0"/>
              <a:t>i </a:t>
            </a:r>
            <a:r>
              <a:rPr lang="vi-VN" dirty="0"/>
              <a:t>б</a:t>
            </a:r>
            <a:r>
              <a:rPr lang="en-US" dirty="0"/>
              <a:t>a</a:t>
            </a:r>
            <a:r>
              <a:rPr lang="vi-VN" dirty="0"/>
              <a:t>қыл</a:t>
            </a:r>
            <a:r>
              <a:rPr lang="en-US" dirty="0"/>
              <a:t>a</a:t>
            </a:r>
            <a:r>
              <a:rPr lang="vi-VN" dirty="0"/>
              <a:t>уғ</a:t>
            </a:r>
            <a:r>
              <a:rPr lang="en-US" dirty="0"/>
              <a:t>a </a:t>
            </a:r>
            <a:r>
              <a:rPr lang="vi-VN" dirty="0"/>
              <a:t>мүмк</a:t>
            </a:r>
            <a:r>
              <a:rPr lang="en-US" dirty="0"/>
              <a:t>i</a:t>
            </a:r>
            <a:r>
              <a:rPr lang="vi-VN" dirty="0"/>
              <a:t>нд</a:t>
            </a:r>
            <a:r>
              <a:rPr lang="en-US" dirty="0"/>
              <a:t>i</a:t>
            </a:r>
            <a:r>
              <a:rPr lang="vi-VN" dirty="0"/>
              <a:t>к б</a:t>
            </a:r>
            <a:r>
              <a:rPr lang="en-US" dirty="0" err="1"/>
              <a:t>epe</a:t>
            </a:r>
            <a:r>
              <a:rPr lang="vi-VN" dirty="0"/>
              <a:t>д</a:t>
            </a:r>
            <a:r>
              <a:rPr lang="en-US" dirty="0"/>
              <a:t>i.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096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830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5400" i="1">
                <a:solidFill>
                  <a:srgbClr val="000000"/>
                </a:solidFill>
                <a:latin typeface="Impact" pitchFamily="34" charset="0"/>
              </a:rPr>
              <a:t>Электроэнцефалография</a:t>
            </a:r>
          </a:p>
          <a:p>
            <a:pPr eaLnBrk="0" hangingPunct="0"/>
            <a:endParaRPr lang="ru-RU" sz="4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62000" y="1981200"/>
            <a:ext cx="7467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kk-KZ" sz="4000" dirty="0">
                <a:latin typeface="Times New Roman" pitchFamily="18" charset="0"/>
              </a:rPr>
              <a:t>Бас миының әртүрлі бөлігінен шығатын электрлік потенциалдардың тербелісін тіркеу әдісі</a:t>
            </a:r>
            <a:endParaRPr lang="ru-RU" sz="4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contrast="54000"/>
            <a:grayscl/>
            <a:biLevel thresh="50000"/>
          </a:blip>
          <a:srcRect l="2061" r="2061" b="10541"/>
          <a:stretch>
            <a:fillRect/>
          </a:stretch>
        </p:blipFill>
        <p:spPr bwMode="auto">
          <a:xfrm>
            <a:off x="1143000" y="1371600"/>
            <a:ext cx="7086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1127125" y="11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2400">
              <a:latin typeface="Times New Roman" pitchFamily="18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457200" y="228600"/>
            <a:ext cx="7772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Электродтарды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орналастырудың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халықаралық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схемасы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«10-20%»</a:t>
            </a:r>
            <a:endParaRPr lang="ru-RU" sz="3200" dirty="0">
              <a:solidFill>
                <a:srgbClr val="FFFFFF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Buisiness_ID04">
  <a:themeElements>
    <a:clrScheme name="5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5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uisiness_ID04">
  <a:themeElements>
    <a:clrScheme name="6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6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Buisiness_ID04">
  <a:themeElements>
    <a:clrScheme name="7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7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Buisiness_ID04">
  <a:themeElements>
    <a:clrScheme name="8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8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Buisiness_ID04">
  <a:themeElements>
    <a:clrScheme name="9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9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Buisiness_ID04">
  <a:themeElements>
    <a:clrScheme name="10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10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Buisiness_ID04">
  <a:themeElements>
    <a:clrScheme name="11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11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ShipNature">
  <a:themeElements>
    <a:clrScheme name="ShipNatur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ShipNatur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pNatur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ShipNature">
  <a:themeElements>
    <a:clrScheme name="1_ShipNatur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ShipNatur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hipNatur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Лекция 7. Фотобиофизика для МВ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льзовательска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Д для МВ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isiness_ID04">
  <a:themeElements>
    <a:clrScheme name="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uisiness_ID04">
  <a:themeElements>
    <a:clrScheme name="1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1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uisiness_ID04">
  <a:themeElements>
    <a:clrScheme name="2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2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uisiness_ID04">
  <a:themeElements>
    <a:clrScheme name="3_Buisiness_ID04 1">
      <a:dk1>
        <a:srgbClr val="000000"/>
      </a:dk1>
      <a:lt1>
        <a:srgbClr val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FFFFFF"/>
      </a:accent3>
      <a:accent4>
        <a:srgbClr val="000000"/>
      </a:accent4>
      <a:accent5>
        <a:srgbClr val="CDDEAE"/>
      </a:accent5>
      <a:accent6>
        <a:srgbClr val="DB9021"/>
      </a:accent6>
      <a:hlink>
        <a:srgbClr val="64C143"/>
      </a:hlink>
      <a:folHlink>
        <a:srgbClr val="9A9A9A"/>
      </a:folHlink>
    </a:clrScheme>
    <a:fontScheme name="3_Buisiness_ID04">
      <a:majorFont>
        <a:latin typeface="Verdana"/>
        <a:ea typeface=""/>
        <a:cs typeface="Tahoma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uisiness_ID0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льзовательска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uisiness_ID04 1">
        <a:dk1>
          <a:srgbClr val="000000"/>
        </a:dk1>
        <a:lt1>
          <a:srgbClr val="FFFFFF"/>
        </a:lt1>
        <a:dk2>
          <a:srgbClr val="006270"/>
        </a:dk2>
        <a:lt2>
          <a:srgbClr val="FBFEC6"/>
        </a:lt2>
        <a:accent1>
          <a:srgbClr val="A0C435"/>
        </a:accent1>
        <a:accent2>
          <a:srgbClr val="F29F26"/>
        </a:accent2>
        <a:accent3>
          <a:srgbClr val="FFFFFF"/>
        </a:accent3>
        <a:accent4>
          <a:srgbClr val="000000"/>
        </a:accent4>
        <a:accent5>
          <a:srgbClr val="CDDEAE"/>
        </a:accent5>
        <a:accent6>
          <a:srgbClr val="DB9021"/>
        </a:accent6>
        <a:hlink>
          <a:srgbClr val="64C143"/>
        </a:hlink>
        <a:folHlink>
          <a:srgbClr val="9A9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521</TotalTime>
  <Words>2417</Words>
  <Application>Microsoft Office PowerPoint</Application>
  <PresentationFormat>Экран (4:3)</PresentationFormat>
  <Paragraphs>200</Paragraphs>
  <Slides>61</Slides>
  <Notes>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61</vt:i4>
      </vt:variant>
    </vt:vector>
  </HeadingPairs>
  <TitlesOfParts>
    <vt:vector size="92" baseType="lpstr">
      <vt:lpstr>Arial</vt:lpstr>
      <vt:lpstr>Arial Black</vt:lpstr>
      <vt:lpstr>Calibri</vt:lpstr>
      <vt:lpstr>Constantia</vt:lpstr>
      <vt:lpstr>Impact</vt:lpstr>
      <vt:lpstr>Monotype Sorts</vt:lpstr>
      <vt:lpstr>Tahoma</vt:lpstr>
      <vt:lpstr>Times New Roman</vt:lpstr>
      <vt:lpstr>Verdana</vt:lpstr>
      <vt:lpstr>Wingdings</vt:lpstr>
      <vt:lpstr>Wingdings 2</vt:lpstr>
      <vt:lpstr>Тема1</vt:lpstr>
      <vt:lpstr>Лекция 7. Фотобиофизика для МВ</vt:lpstr>
      <vt:lpstr>Buisiness_ID04</vt:lpstr>
      <vt:lpstr>1_Пиксел</vt:lpstr>
      <vt:lpstr>Пиксел</vt:lpstr>
      <vt:lpstr>1_Buisiness_ID04</vt:lpstr>
      <vt:lpstr>2_Buisiness_ID04</vt:lpstr>
      <vt:lpstr>3_Buisiness_ID04</vt:lpstr>
      <vt:lpstr>4_Buisiness_ID04</vt:lpstr>
      <vt:lpstr>5_Buisiness_ID04</vt:lpstr>
      <vt:lpstr>6_Buisiness_ID04</vt:lpstr>
      <vt:lpstr>7_Buisiness_ID04</vt:lpstr>
      <vt:lpstr>8_Buisiness_ID04</vt:lpstr>
      <vt:lpstr>9_Buisiness_ID04</vt:lpstr>
      <vt:lpstr>10_Buisiness_ID04</vt:lpstr>
      <vt:lpstr>11_Buisiness_ID04</vt:lpstr>
      <vt:lpstr>ShipNature</vt:lpstr>
      <vt:lpstr>1_ShipNature</vt:lpstr>
      <vt:lpstr>Оформление по умолчанию</vt:lpstr>
      <vt:lpstr>ТД для МВ</vt:lpstr>
      <vt:lpstr>Презентация PowerPoint</vt:lpstr>
      <vt:lpstr>Негізгі сұрақтар</vt:lpstr>
      <vt:lpstr>Презентация PowerPoint</vt:lpstr>
      <vt:lpstr>Презентация PowerPoint</vt:lpstr>
      <vt:lpstr>Презентация PowerPoint</vt:lpstr>
      <vt:lpstr>Адамның нормадағы ЭКГ көрсеткіштері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Аудиометрия позволяет исследовать как костную, так и воздушную проводимость. Результатом тестов является аудиограмма.  </vt:lpstr>
      <vt:lpstr>Презентация PowerPoint</vt:lpstr>
      <vt:lpstr>Флюорография</vt:lpstr>
      <vt:lpstr>Презентация PowerPoint</vt:lpstr>
      <vt:lpstr>Флюрографияның 2 түрі бар: </vt:lpstr>
      <vt:lpstr>Презентация PowerPoint</vt:lpstr>
      <vt:lpstr>Рентгенография</vt:lpstr>
      <vt:lpstr>Рентгенографияның диагностикада қолданылуы:</vt:lpstr>
      <vt:lpstr>Рентгенографияның тиімділігі</vt:lpstr>
      <vt:lpstr>Рентгенографияның кемшіліктері</vt:lpstr>
      <vt:lpstr>Презентация PowerPoint</vt:lpstr>
      <vt:lpstr>Томографиялық тәсіл</vt:lpstr>
      <vt:lpstr>Презентация PowerPoint</vt:lpstr>
      <vt:lpstr>Презентация PowerPoint</vt:lpstr>
      <vt:lpstr>Есептеуіш томографиясы      </vt:lpstr>
      <vt:lpstr>Компьютерлік томография</vt:lpstr>
      <vt:lpstr>Компьютерлік томограф</vt:lpstr>
      <vt:lpstr>Презентация PowerPoint</vt:lpstr>
      <vt:lpstr>Презентация PowerPoint</vt:lpstr>
      <vt:lpstr>Магнитті-резонанстық томография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Магнитті-резонансты томография</vt:lpstr>
      <vt:lpstr>Ультрадыбыстық зерттеу (УЗИ)</vt:lpstr>
      <vt:lpstr>УЗИ көмегімен ішкі органдардың диагнозын қоюда өте маңызды:</vt:lpstr>
      <vt:lpstr>Ультрадыбыстық зерттеу</vt:lpstr>
      <vt:lpstr>Презентация PowerPoint</vt:lpstr>
      <vt:lpstr>УДЗ-дің (УЗИ) басты артықшылығы (Қосымша материал)</vt:lpstr>
      <vt:lpstr>Ультрадыбыстың биологиялық әсері</vt:lpstr>
      <vt:lpstr>Ультрадыбыстық зерттеу</vt:lpstr>
      <vt:lpstr>Радиоизотопты диагностика</vt:lpstr>
      <vt:lpstr>Презентация PowerPoint</vt:lpstr>
      <vt:lpstr> Радионуклидті диагностика әдістері </vt:lpstr>
      <vt:lpstr>Презентация PowerPoint</vt:lpstr>
      <vt:lpstr>Презентация PowerPoint</vt:lpstr>
      <vt:lpstr>Нанокосметология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  <vt:lpstr>Ұсынылатын әдебиеттер тізімі</vt:lpstr>
      <vt:lpstr>Интернет ресурстары</vt:lpstr>
      <vt:lpstr>Назар аударғандарыңызға РАҚМЕТ!!!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Bakytzhan Kairat</dc:creator>
  <cp:lastModifiedBy>Кулбаева Маржан</cp:lastModifiedBy>
  <cp:revision>44</cp:revision>
  <dcterms:created xsi:type="dcterms:W3CDTF">2015-11-21T15:01:41Z</dcterms:created>
  <dcterms:modified xsi:type="dcterms:W3CDTF">2025-01-19T14:18:48Z</dcterms:modified>
</cp:coreProperties>
</file>